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5" r:id="rId5"/>
    <p:sldId id="266" r:id="rId6"/>
    <p:sldId id="259" r:id="rId7"/>
    <p:sldId id="269" r:id="rId8"/>
    <p:sldId id="289" r:id="rId9"/>
    <p:sldId id="260" r:id="rId10"/>
    <p:sldId id="261" r:id="rId11"/>
    <p:sldId id="279" r:id="rId12"/>
    <p:sldId id="262" r:id="rId13"/>
    <p:sldId id="277" r:id="rId14"/>
    <p:sldId id="278" r:id="rId15"/>
    <p:sldId id="280" r:id="rId16"/>
    <p:sldId id="281" r:id="rId17"/>
    <p:sldId id="287" r:id="rId18"/>
    <p:sldId id="272" r:id="rId19"/>
    <p:sldId id="270" r:id="rId20"/>
    <p:sldId id="271" r:id="rId21"/>
    <p:sldId id="290" r:id="rId22"/>
    <p:sldId id="288" r:id="rId23"/>
    <p:sldId id="276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71166" autoAdjust="0"/>
  </p:normalViewPr>
  <p:slideViewPr>
    <p:cSldViewPr snapToGrid="0">
      <p:cViewPr varScale="1">
        <p:scale>
          <a:sx n="49" d="100"/>
          <a:sy n="49" d="100"/>
        </p:scale>
        <p:origin x="127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06C39-58DD-4768-A326-59C702F972EE}" type="datetimeFigureOut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7EB8F-93C8-409C-8412-4DBC5B823C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35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簡單介紹一下怎麼買賣股票</a:t>
            </a:r>
            <a:endParaRPr lang="en-US" altLang="zh-TW" dirty="0" smtClean="0"/>
          </a:p>
          <a:p>
            <a:r>
              <a:rPr lang="zh-TW" altLang="en-US" dirty="0" smtClean="0"/>
              <a:t>然後因為我也還是投資新手，所以如果有甚麼講錯的地方也都可以馬上糾正我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4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那我們在買賣股票的時候通常需要先設定一個買或賣的價格，可以設定限價或市價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市價通常會馬上成交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atinLnBrk="0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平盤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價：前一個交易日最後收盤價格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漲停價：平盤價上漲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的價格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塊的股價來算，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就是漲停價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跌停價：平盤價下跌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的價格</a:t>
            </a:r>
            <a:endParaRPr lang="zh-TW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開盤價：當日第一筆成交價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不一定等於平盤價，也就是昨天的收盤價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，可能高於平盤開出，也可能開低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開高走低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TW" altLang="en-US" b="0" dirty="0" smtClean="0"/>
              <a:t>收盤價：當天最後一筆成交價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19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然後我們通常可以透過五檔報價去設定買賣的價格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股價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10~50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元，跳檔的規則是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，每跳一檔就是差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塊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委買量，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447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買價為例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447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元有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757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張等著買進；在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447.5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元有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 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張等著賣出，如果想要馬上買到這張股票可以買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447.5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，因為有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127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張等著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賣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300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買賣股票需要付手續費和稅金，買股票需負一次手續費，賣股票也要在付一次手續費再加上證交稅給政府</a:t>
            </a:r>
            <a:endParaRPr lang="en-US" altLang="zh-TW" dirty="0" smtClean="0"/>
          </a:p>
          <a:p>
            <a:endParaRPr lang="en-US" altLang="zh-TW" b="1" dirty="0" smtClean="0">
              <a:solidFill>
                <a:srgbClr val="333333"/>
              </a:solidFill>
              <a:latin typeface="-apple-system"/>
            </a:endParaRP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以股價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來說，要花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萬才能買到一張，但是兩萬還要乘上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0.1425%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$28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，打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六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折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16.8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實際交割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695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那可以賣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22000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但要扣掉手續費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20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和證交稅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66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929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最後收到的股款</a:t>
            </a:r>
            <a:r>
              <a:rPr lang="en-US" altLang="zh-TW" dirty="0" smtClean="0"/>
              <a:t>21914</a:t>
            </a:r>
            <a:r>
              <a:rPr lang="zh-TW" altLang="en-US" dirty="0" smtClean="0"/>
              <a:t>扣掉原本買進的成本，實際上是賺到</a:t>
            </a:r>
            <a:r>
              <a:rPr lang="en-US" altLang="zh-TW" dirty="0" smtClean="0"/>
              <a:t>$1894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569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買股票的時候通常會很注重這檔股票的殖利率</a:t>
            </a:r>
            <a:endParaRPr lang="en-US" altLang="zh-TW" dirty="0" smtClean="0"/>
          </a:p>
          <a:p>
            <a:r>
              <a:rPr lang="zh-TW" altLang="en-US" dirty="0" smtClean="0"/>
              <a:t>殖：浮動的</a:t>
            </a:r>
            <a:r>
              <a:rPr lang="zh-TW" altLang="en-US" dirty="0" smtClean="0"/>
              <a:t>意思，因為殖利率會隨時改變</a:t>
            </a:r>
            <a:endParaRPr lang="en-US" altLang="zh-TW" dirty="0" smtClean="0"/>
          </a:p>
          <a:p>
            <a:r>
              <a:rPr lang="zh-TW" altLang="en-US" dirty="0" smtClean="0"/>
              <a:t>他的概念很像是投資報酬率但又不完全一樣，</a:t>
            </a:r>
            <a:endParaRPr lang="en-US" altLang="zh-TW" dirty="0" smtClean="0"/>
          </a:p>
          <a:p>
            <a:r>
              <a:rPr lang="zh-TW" altLang="en-US" dirty="0" smtClean="0"/>
              <a:t>假設中華電信一股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塊，</a:t>
            </a:r>
            <a:r>
              <a:rPr lang="zh-TW" altLang="en-US" dirty="0" smtClean="0"/>
              <a:t>每年配發</a:t>
            </a:r>
            <a:r>
              <a:rPr lang="en-US" altLang="zh-TW" dirty="0" smtClean="0"/>
              <a:t>$5</a:t>
            </a:r>
            <a:r>
              <a:rPr lang="zh-TW" altLang="en-US" dirty="0" smtClean="0"/>
              <a:t>，殖利率</a:t>
            </a:r>
            <a:r>
              <a:rPr lang="en-US" altLang="zh-TW" dirty="0" smtClean="0"/>
              <a:t>=5</a:t>
            </a:r>
            <a:r>
              <a:rPr lang="en-US" altLang="zh-TW" dirty="0" smtClean="0"/>
              <a:t>%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但是如果股價漲到</a:t>
            </a:r>
            <a:r>
              <a:rPr lang="en-US" altLang="zh-TW" dirty="0" smtClean="0"/>
              <a:t>$110</a:t>
            </a:r>
            <a:r>
              <a:rPr lang="zh-TW" altLang="en-US" dirty="0" smtClean="0"/>
              <a:t>，那殖利率就會變低變成</a:t>
            </a:r>
            <a:r>
              <a:rPr lang="en-US" altLang="zh-TW" dirty="0" smtClean="0"/>
              <a:t>4.5%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也就是說現在要花</a:t>
            </a:r>
            <a:r>
              <a:rPr lang="en-US" altLang="zh-TW" dirty="0" smtClean="0"/>
              <a:t>110</a:t>
            </a:r>
            <a:r>
              <a:rPr lang="zh-TW" altLang="en-US" dirty="0" smtClean="0"/>
              <a:t>塊買進中華電信，才能獲得</a:t>
            </a:r>
            <a:r>
              <a:rPr lang="en-US" altLang="zh-TW" dirty="0" smtClean="0"/>
              <a:t>$5</a:t>
            </a:r>
            <a:r>
              <a:rPr lang="zh-TW" altLang="en-US" dirty="0" smtClean="0"/>
              <a:t>的股利，獲利率相對降低了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像是右邊</a:t>
            </a:r>
            <a:r>
              <a:rPr lang="en-US" altLang="zh-TW" dirty="0" smtClean="0"/>
              <a:t>0056</a:t>
            </a:r>
            <a:r>
              <a:rPr lang="zh-TW" altLang="en-US" dirty="0" smtClean="0"/>
              <a:t>的殖利率，以今年</a:t>
            </a:r>
            <a:r>
              <a:rPr lang="en-US" altLang="zh-TW" dirty="0" smtClean="0"/>
              <a:t>2020</a:t>
            </a:r>
            <a:r>
              <a:rPr lang="zh-TW" altLang="en-US" dirty="0" smtClean="0"/>
              <a:t>年來說整年平均股價是</a:t>
            </a:r>
            <a:r>
              <a:rPr lang="en-US" altLang="zh-TW" dirty="0" smtClean="0"/>
              <a:t>28.4</a:t>
            </a:r>
            <a:r>
              <a:rPr lang="zh-TW" altLang="en-US" dirty="0" smtClean="0"/>
              <a:t>，股利發了</a:t>
            </a:r>
            <a:r>
              <a:rPr lang="en-US" altLang="zh-TW" dirty="0" smtClean="0"/>
              <a:t>1.6</a:t>
            </a:r>
            <a:r>
              <a:rPr lang="zh-TW" altLang="en-US" dirty="0" smtClean="0"/>
              <a:t>塊，所以股利除以股價就是殖利率</a:t>
            </a:r>
            <a:r>
              <a:rPr lang="en-US" altLang="zh-TW" dirty="0" smtClean="0"/>
              <a:t>5.63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548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然後我們在領股利的時候也要先知道甚麼是除權息，</a:t>
            </a:r>
            <a:endParaRPr lang="en-US" altLang="zh-TW" dirty="0" smtClean="0"/>
          </a:p>
          <a:p>
            <a:r>
              <a:rPr lang="zh-TW" altLang="en-US" dirty="0" smtClean="0"/>
              <a:t>一般公司的除權息日集中在每年</a:t>
            </a:r>
            <a:r>
              <a:rPr lang="en-US" altLang="zh-TW" dirty="0" smtClean="0"/>
              <a:t>6~9</a:t>
            </a:r>
            <a:r>
              <a:rPr lang="zh-TW" altLang="en-US" dirty="0" smtClean="0"/>
              <a:t>月，只要我們在除權息日之前買進股票就可以領到股利</a:t>
            </a:r>
            <a:endParaRPr lang="en-US" altLang="zh-TW" dirty="0" smtClean="0"/>
          </a:p>
          <a:p>
            <a:r>
              <a:rPr lang="zh-TW" altLang="en-US" dirty="0" smtClean="0"/>
              <a:t>那股利又分為現金股利和</a:t>
            </a:r>
            <a:r>
              <a:rPr lang="zh-TW" altLang="en-US" dirty="0" smtClean="0"/>
              <a:t>股票股利</a:t>
            </a:r>
            <a:endParaRPr lang="en-US" altLang="zh-TW" dirty="0" smtClean="0"/>
          </a:p>
          <a:p>
            <a:r>
              <a:rPr lang="zh-TW" altLang="en-US" dirty="0" smtClean="0"/>
              <a:t>除息就是發放現金股利，</a:t>
            </a:r>
            <a:r>
              <a:rPr lang="en-US" altLang="zh-TW" sz="1200" dirty="0" smtClean="0"/>
              <a:t>1</a:t>
            </a:r>
            <a:r>
              <a:rPr lang="zh-TW" altLang="en-US" sz="1200" dirty="0" smtClean="0"/>
              <a:t>元現金股利：每</a:t>
            </a:r>
            <a:r>
              <a:rPr lang="en-US" altLang="zh-TW" sz="1200" dirty="0" smtClean="0"/>
              <a:t>1</a:t>
            </a:r>
            <a:r>
              <a:rPr lang="zh-TW" altLang="en-US" sz="1200" dirty="0" smtClean="0"/>
              <a:t>股可以拿到 </a:t>
            </a:r>
            <a:r>
              <a:rPr lang="en-US" altLang="zh-TW" sz="1200" dirty="0" smtClean="0"/>
              <a:t>1 </a:t>
            </a:r>
            <a:r>
              <a:rPr lang="zh-TW" altLang="en-US" sz="1200" dirty="0" smtClean="0"/>
              <a:t>元現金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除權就是發放現金股利，</a:t>
            </a:r>
            <a:r>
              <a:rPr lang="en-US" altLang="zh-TW" sz="1200" dirty="0" smtClean="0"/>
              <a:t>1</a:t>
            </a:r>
            <a:r>
              <a:rPr lang="zh-TW" altLang="en-US" sz="1200" dirty="0" smtClean="0"/>
              <a:t>元股票股利：每</a:t>
            </a:r>
            <a:r>
              <a:rPr lang="en-US" altLang="zh-TW" sz="1200" dirty="0" smtClean="0"/>
              <a:t>1</a:t>
            </a:r>
            <a:r>
              <a:rPr lang="zh-TW" altLang="en-US" sz="1200" dirty="0" smtClean="0"/>
              <a:t>股可以拿到 </a:t>
            </a:r>
            <a:r>
              <a:rPr lang="en-US" altLang="zh-TW" sz="1200" dirty="0" smtClean="0"/>
              <a:t>0.1</a:t>
            </a:r>
            <a:r>
              <a:rPr lang="zh-TW" altLang="en-US" sz="1200" dirty="0" smtClean="0"/>
              <a:t>股 股票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也就是說如果我有一張股票，就可以拿到</a:t>
            </a:r>
            <a:r>
              <a:rPr lang="en-US" altLang="zh-TW" sz="1200" dirty="0" smtClean="0"/>
              <a:t>1000</a:t>
            </a:r>
            <a:r>
              <a:rPr lang="zh-TW" altLang="en-US" sz="1200" dirty="0" smtClean="0"/>
              <a:t>元的現金或是</a:t>
            </a:r>
            <a:r>
              <a:rPr lang="en-US" altLang="zh-TW" sz="1200" dirty="0" smtClean="0"/>
              <a:t>100</a:t>
            </a:r>
            <a:r>
              <a:rPr lang="zh-TW" altLang="en-US" sz="1200" dirty="0" smtClean="0"/>
              <a:t>股的股票</a:t>
            </a:r>
            <a:r>
              <a:rPr lang="en-US" altLang="zh-TW" sz="1200" dirty="0" smtClean="0"/>
              <a:t>)</a:t>
            </a:r>
          </a:p>
          <a:p>
            <a:r>
              <a:rPr lang="zh-TW" altLang="en-US" dirty="0" smtClean="0"/>
              <a:t>但除權息後股價會下跌，比如說發放現金股利</a:t>
            </a:r>
            <a:r>
              <a:rPr lang="en-US" altLang="zh-TW" dirty="0" smtClean="0"/>
              <a:t>1.6</a:t>
            </a:r>
            <a:r>
              <a:rPr lang="zh-TW" altLang="en-US" dirty="0" smtClean="0"/>
              <a:t>塊，那股價就會扣</a:t>
            </a:r>
            <a:r>
              <a:rPr lang="en-US" altLang="zh-TW" dirty="0" smtClean="0"/>
              <a:t>1.6</a:t>
            </a:r>
            <a:r>
              <a:rPr lang="zh-TW" altLang="en-US" dirty="0" smtClean="0"/>
              <a:t>塊</a:t>
            </a:r>
            <a:endParaRPr lang="en-US" altLang="zh-TW" dirty="0" smtClean="0"/>
          </a:p>
          <a:p>
            <a:r>
              <a:rPr lang="zh-TW" altLang="en-US" dirty="0" smtClean="0"/>
              <a:t>就會變成賺了股息但賠了價差，也可以說是把左口袋的錢拿到右口袋 </a:t>
            </a:r>
            <a:r>
              <a:rPr lang="en-US" altLang="zh-TW" dirty="0" smtClean="0"/>
              <a:t>=&gt; </a:t>
            </a:r>
            <a:r>
              <a:rPr lang="zh-TW" altLang="en-US" dirty="0" smtClean="0"/>
              <a:t>等填權息完股價回升才算真正賺到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071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只花一天填息，可見成長動能是很高的，越快填息代表股票越強勢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943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除息後股價下跌可以買進，填息後股價回升可以賣出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以</a:t>
            </a:r>
            <a:r>
              <a:rPr lang="en-US" altLang="zh-TW" dirty="0" smtClean="0"/>
              <a:t>0056</a:t>
            </a:r>
            <a:r>
              <a:rPr lang="zh-TW" altLang="en-US" dirty="0" smtClean="0"/>
              <a:t>為例，一年配息一次，平均填息日三個月</a:t>
            </a:r>
            <a:endParaRPr lang="en-US" altLang="zh-TW" dirty="0" smtClean="0"/>
          </a:p>
          <a:p>
            <a:r>
              <a:rPr lang="zh-TW" altLang="en-US" dirty="0" smtClean="0"/>
              <a:t>人家花一年時間才領到股利，填息布局法只要在三個月左右的時間就能領到</a:t>
            </a:r>
            <a:r>
              <a:rPr lang="en-US" altLang="zh-TW" dirty="0" smtClean="0"/>
              <a:t>6%</a:t>
            </a:r>
            <a:r>
              <a:rPr lang="zh-TW" altLang="en-US" dirty="0" smtClean="0"/>
              <a:t>報酬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297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dirty="0" smtClean="0"/>
              <a:t>成分股：選擇市值前</a:t>
            </a:r>
            <a:r>
              <a:rPr lang="en-US" altLang="zh-TW" sz="1800" dirty="0" smtClean="0"/>
              <a:t>50</a:t>
            </a:r>
            <a:r>
              <a:rPr lang="zh-TW" altLang="en-US" sz="1800" dirty="0" smtClean="0"/>
              <a:t>大的公司</a:t>
            </a:r>
            <a:endParaRPr lang="en-US" altLang="zh-TW" sz="180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一年配息</a:t>
            </a:r>
            <a:r>
              <a:rPr lang="en-US" altLang="zh-TW" sz="1200" dirty="0" smtClean="0"/>
              <a:t>2</a:t>
            </a:r>
            <a:r>
              <a:rPr lang="zh-TW" altLang="en-US" sz="1200" dirty="0" smtClean="0"/>
              <a:t>次，但算是低股息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平均殖利率</a:t>
            </a:r>
            <a:r>
              <a:rPr lang="en-US" altLang="zh-TW" sz="1200" dirty="0" smtClean="0"/>
              <a:t>3.69%)</a:t>
            </a:r>
            <a:endParaRPr lang="en-US" altLang="zh-TW" dirty="0" smtClean="0"/>
          </a:p>
          <a:p>
            <a:r>
              <a:rPr lang="zh-TW" altLang="en-US" dirty="0" smtClean="0"/>
              <a:t>算是一種成長股，長期來看股價是一直上漲的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255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首先就先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從開戶開始講起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身分證正本、第二證件（駕照或健保卡）及銀行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存摺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只要上傳照片，填一些個人資料，隔天就會有專員聯絡你了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證券商會建議選跟銀行同體系的，比如中信銀行就選中信證券、元大銀行就開元大證券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或是選營業據點多的，像是</a:t>
            </a:r>
            <a:r>
              <a:rPr lang="zh-TW" altLang="en-US" sz="1200" dirty="0" smtClean="0"/>
              <a:t>元大、凱基、富邦證券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912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0056</a:t>
            </a:r>
            <a:r>
              <a:rPr lang="zh-TW" altLang="en-US" dirty="0" smtClean="0"/>
              <a:t>成分股：從台灣市值前 </a:t>
            </a:r>
            <a:r>
              <a:rPr lang="en-US" altLang="zh-TW" dirty="0" smtClean="0"/>
              <a:t>150 </a:t>
            </a:r>
            <a:r>
              <a:rPr lang="zh-TW" altLang="en-US" dirty="0" smtClean="0"/>
              <a:t>名的股票中，選出預期未來 </a:t>
            </a:r>
            <a:r>
              <a:rPr lang="en-US" altLang="zh-TW" dirty="0" smtClean="0"/>
              <a:t>1 </a:t>
            </a:r>
            <a:r>
              <a:rPr lang="zh-TW" altLang="en-US" dirty="0" smtClean="0"/>
              <a:t>年現金殖利率最高的 </a:t>
            </a:r>
            <a:r>
              <a:rPr lang="en-US" altLang="zh-TW" dirty="0" smtClean="0"/>
              <a:t>30 </a:t>
            </a:r>
            <a:r>
              <a:rPr lang="zh-TW" altLang="en-US" dirty="0" smtClean="0"/>
              <a:t>支股票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每年</a:t>
            </a:r>
            <a:r>
              <a:rPr lang="en-US" altLang="zh-TW" dirty="0" smtClean="0"/>
              <a:t>7</a:t>
            </a:r>
            <a:r>
              <a:rPr lang="zh-TW" altLang="en-US" dirty="0" smtClean="0"/>
              <a:t>～</a:t>
            </a:r>
            <a:r>
              <a:rPr lang="en-US" altLang="zh-TW" dirty="0" smtClean="0"/>
              <a:t>9</a:t>
            </a:r>
            <a:r>
              <a:rPr lang="zh-TW" altLang="en-US" dirty="0" smtClean="0"/>
              <a:t>月的除權息旺季，投資人在追高殖利率個股的時候，也會買到</a:t>
            </a:r>
            <a:r>
              <a:rPr lang="en-US" altLang="zh-TW" dirty="0" smtClean="0"/>
              <a:t>0056</a:t>
            </a:r>
            <a:r>
              <a:rPr lang="zh-TW" altLang="en-US" dirty="0" smtClean="0"/>
              <a:t>的</a:t>
            </a:r>
            <a:r>
              <a:rPr lang="en-US" altLang="zh-TW" dirty="0" smtClean="0"/>
              <a:t>30</a:t>
            </a:r>
            <a:r>
              <a:rPr lang="zh-TW" altLang="en-US" dirty="0" smtClean="0"/>
              <a:t>支成分股，</a:t>
            </a:r>
            <a:r>
              <a:rPr lang="en-US" altLang="zh-TW" dirty="0" smtClean="0"/>
              <a:t>0056</a:t>
            </a:r>
            <a:r>
              <a:rPr lang="zh-TW" altLang="en-US" dirty="0" smtClean="0"/>
              <a:t>的股價就跟著變高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台灣中型 </a:t>
            </a:r>
            <a:r>
              <a:rPr lang="en-US" altLang="zh-TW" dirty="0" smtClean="0"/>
              <a:t>100</a:t>
            </a:r>
            <a:r>
              <a:rPr lang="zh-TW" altLang="en-US" dirty="0" smtClean="0"/>
              <a:t>：台股市值</a:t>
            </a:r>
            <a:r>
              <a:rPr lang="en-US" altLang="zh-TW" dirty="0" smtClean="0"/>
              <a:t>51~150</a:t>
            </a:r>
            <a:r>
              <a:rPr lang="zh-TW" altLang="en-US" dirty="0" smtClean="0"/>
              <a:t>名</a:t>
            </a:r>
            <a:r>
              <a:rPr lang="en-US" altLang="zh-TW" dirty="0" smtClean="0"/>
              <a:t>100</a:t>
            </a:r>
            <a:r>
              <a:rPr lang="zh-TW" altLang="en-US" dirty="0" smtClean="0"/>
              <a:t>檔股票</a:t>
            </a:r>
            <a:r>
              <a:rPr lang="en-US" altLang="zh-TW" dirty="0" smtClean="0"/>
              <a:t>)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307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所以通常會說散戶買</a:t>
            </a:r>
            <a:r>
              <a:rPr lang="zh-TW" altLang="en-US" dirty="0" smtClean="0"/>
              <a:t>台股有</a:t>
            </a:r>
            <a:r>
              <a:rPr lang="en-US" altLang="zh-TW" dirty="0" smtClean="0"/>
              <a:t>80%</a:t>
            </a:r>
            <a:r>
              <a:rPr lang="zh-TW" altLang="en-US" dirty="0" smtClean="0"/>
              <a:t>都</a:t>
            </a:r>
            <a:r>
              <a:rPr lang="zh-TW" altLang="en-US" dirty="0" smtClean="0"/>
              <a:t>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26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然後這邊分享幾個投資心態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比如說投資不投機，領股息就是一種投資，賺價差就是一種投機，</a:t>
            </a:r>
            <a:r>
              <a:rPr lang="zh-TW" altLang="en-US" dirty="0" smtClean="0"/>
              <a:t>因為價差的報酬不穩定，</a:t>
            </a:r>
            <a:r>
              <a:rPr lang="en-US" altLang="zh-TW" dirty="0" smtClean="0"/>
              <a:t>10%</a:t>
            </a:r>
            <a:r>
              <a:rPr lang="zh-TW" altLang="en-US" dirty="0" smtClean="0"/>
              <a:t>賠掉的話也不會賠太多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投資盡量不要有</a:t>
            </a:r>
            <a:r>
              <a:rPr lang="en-US" altLang="zh-TW" dirty="0" smtClean="0"/>
              <a:t>all in </a:t>
            </a:r>
            <a:r>
              <a:rPr lang="zh-TW" altLang="en-US" dirty="0" smtClean="0"/>
              <a:t>的想法，因為通常會大賠</a:t>
            </a:r>
            <a:endParaRPr lang="en-US" altLang="zh-TW" dirty="0" smtClean="0"/>
          </a:p>
          <a:p>
            <a:r>
              <a:rPr lang="zh-TW" altLang="en-US" dirty="0" smtClean="0"/>
              <a:t>還有盡量不要相信市場上的金融銷售人員，因為很多都是騙人的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463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7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整個股票交易流程就是先</a:t>
            </a:r>
            <a:r>
              <a:rPr lang="zh-TW" altLang="en-US" dirty="0" smtClean="0"/>
              <a:t>委託之後搓合再交割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697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委託：</a:t>
            </a:r>
            <a:r>
              <a:rPr lang="zh-TW" altLang="en-US" sz="1200" dirty="0" smtClean="0"/>
              <a:t>透過手機交易程式委託券商幫忙買進，委託成功</a:t>
            </a:r>
            <a:r>
              <a:rPr lang="zh-TW" altLang="en-US" sz="1200" dirty="0" smtClean="0"/>
              <a:t>之後</a:t>
            </a:r>
            <a:r>
              <a:rPr lang="zh-TW" altLang="en-US" dirty="0" smtClean="0"/>
              <a:t>還要</a:t>
            </a:r>
            <a:r>
              <a:rPr lang="zh-TW" altLang="en-US" dirty="0" smtClean="0"/>
              <a:t>進行撮和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撮和：</a:t>
            </a:r>
            <a:r>
              <a:rPr lang="zh-TW" altLang="en-US" sz="1200" dirty="0" smtClean="0"/>
              <a:t>電腦在交易市場裡自動尋找想以同價格買</a:t>
            </a:r>
            <a:r>
              <a:rPr lang="en-US" altLang="zh-TW" sz="1200" dirty="0" smtClean="0"/>
              <a:t>/</a:t>
            </a:r>
            <a:r>
              <a:rPr lang="zh-TW" altLang="en-US" sz="1200" dirty="0" smtClean="0"/>
              <a:t>賣的人</a:t>
            </a:r>
            <a:r>
              <a:rPr lang="zh-TW" altLang="en-US" sz="1200" dirty="0" smtClean="0"/>
              <a:t>，找到之後才算成交，</a:t>
            </a:r>
            <a:endParaRPr lang="en-US" altLang="zh-TW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/>
              <a:t>但是</a:t>
            </a:r>
            <a:r>
              <a:rPr lang="zh-TW" altLang="en-US" sz="1200" dirty="0" smtClean="0"/>
              <a:t>這樣</a:t>
            </a:r>
            <a:r>
              <a:rPr lang="zh-TW" altLang="en-US" sz="1200" dirty="0" smtClean="0"/>
              <a:t>還是不算</a:t>
            </a:r>
            <a:r>
              <a:rPr lang="zh-TW" altLang="en-US" sz="1200" dirty="0" smtClean="0"/>
              <a:t>真的買到股票</a:t>
            </a:r>
            <a:r>
              <a:rPr lang="zh-TW" altLang="en-US" sz="1200" dirty="0" smtClean="0"/>
              <a:t>，</a:t>
            </a:r>
            <a:endParaRPr lang="zh-TW" altLang="en-US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913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/>
              <a:t>還要</a:t>
            </a:r>
            <a:r>
              <a:rPr lang="zh-TW" altLang="en-US" sz="1200" dirty="0" smtClean="0"/>
              <a:t>進行交割的動作，</a:t>
            </a:r>
            <a:endParaRPr lang="en-US" altLang="zh-TW" sz="1200" dirty="0" smtClean="0"/>
          </a:p>
          <a:p>
            <a:r>
              <a:rPr lang="zh-TW" altLang="en-US" sz="1200" dirty="0" smtClean="0"/>
              <a:t>交割：最晚在交易日第二天</a:t>
            </a:r>
            <a:r>
              <a:rPr lang="en-US" altLang="zh-TW" sz="1200" dirty="0" smtClean="0"/>
              <a:t>10:00a.m.</a:t>
            </a:r>
            <a:r>
              <a:rPr lang="zh-TW" altLang="en-US" sz="1200" dirty="0" smtClean="0"/>
              <a:t>前把買股票的錢匯入銀行帳戶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交割戶</a:t>
            </a:r>
            <a:r>
              <a:rPr lang="en-US" altLang="zh-TW" sz="1200" dirty="0" smtClean="0"/>
              <a:t>)</a:t>
            </a:r>
            <a:r>
              <a:rPr lang="zh-TW" altLang="en-US" sz="1200" dirty="0" smtClean="0"/>
              <a:t>，銀行會從裡面扣錢</a:t>
            </a:r>
            <a:endParaRPr lang="en-US" altLang="zh-TW" sz="1200" baseline="0" dirty="0" smtClean="0"/>
          </a:p>
          <a:p>
            <a:endParaRPr lang="en-US" altLang="zh-TW" sz="1200" dirty="0" smtClean="0"/>
          </a:p>
          <a:p>
            <a:r>
              <a:rPr lang="zh-TW" altLang="en-US" sz="1200" dirty="0" smtClean="0"/>
              <a:t>如果</a:t>
            </a:r>
            <a:r>
              <a:rPr lang="zh-TW" altLang="en-US" sz="1200" dirty="0" smtClean="0"/>
              <a:t>銀行帳戶錢</a:t>
            </a:r>
            <a:r>
              <a:rPr lang="zh-TW" altLang="en-US" sz="1200" dirty="0" smtClean="0"/>
              <a:t>不夠扣款的話，</a:t>
            </a:r>
            <a:r>
              <a:rPr lang="zh-TW" altLang="en-US" sz="1200" dirty="0" smtClean="0"/>
              <a:t>就會發生違約</a:t>
            </a:r>
            <a:r>
              <a:rPr lang="zh-TW" altLang="en-US" sz="1200" dirty="0" smtClean="0"/>
              <a:t>交割的情況，這個情況就會</a:t>
            </a:r>
            <a:r>
              <a:rPr lang="zh-TW" altLang="en-US" sz="1200" dirty="0" smtClean="0"/>
              <a:t>非常嚴重</a:t>
            </a:r>
            <a:endParaRPr lang="en-US" altLang="zh-TW" sz="1200" dirty="0" smtClean="0"/>
          </a:p>
          <a:p>
            <a:r>
              <a:rPr lang="zh-TW" altLang="en-US" sz="1200" dirty="0" smtClean="0"/>
              <a:t>所以建議下單前都要先看一下交割帳戶的餘額夠不夠支付這筆交易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86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台股交易時間：週一至週五的上班日</a:t>
            </a:r>
            <a:r>
              <a:rPr lang="en-US" altLang="zh-TW" dirty="0" smtClean="0"/>
              <a:t>9:00~13:30</a:t>
            </a:r>
            <a:r>
              <a:rPr lang="zh-TW" altLang="en-US" dirty="0" smtClean="0"/>
              <a:t>，</a:t>
            </a:r>
            <a:r>
              <a:rPr lang="en-US" altLang="zh-TW" dirty="0" smtClean="0"/>
              <a:t>9</a:t>
            </a:r>
            <a:r>
              <a:rPr lang="zh-TW" altLang="en-US" dirty="0" smtClean="0"/>
              <a:t>點開盤</a:t>
            </a:r>
            <a:r>
              <a:rPr lang="en-US" altLang="zh-TW" dirty="0" smtClean="0"/>
              <a:t>1.30</a:t>
            </a:r>
            <a:r>
              <a:rPr lang="zh-TW" altLang="en-US" dirty="0" smtClean="0"/>
              <a:t>收盤，這段時間就是盤中，盤中只能以整張為單位做買賣，</a:t>
            </a:r>
            <a:endParaRPr lang="en-US" altLang="zh-TW" dirty="0" smtClean="0"/>
          </a:p>
          <a:p>
            <a:r>
              <a:rPr lang="zh-TW" altLang="en-US" dirty="0" smtClean="0"/>
              <a:t>有盤中就有盤前和盤後</a:t>
            </a:r>
            <a:endParaRPr lang="en-US" altLang="zh-TW" dirty="0" smtClean="0"/>
          </a:p>
          <a:p>
            <a:r>
              <a:rPr lang="zh-TW" altLang="en-US" dirty="0" smtClean="0"/>
              <a:t>盤前</a:t>
            </a:r>
            <a:r>
              <a:rPr lang="en-US" altLang="zh-TW" dirty="0" smtClean="0"/>
              <a:t>(</a:t>
            </a:r>
            <a:r>
              <a:rPr lang="en-US" altLang="zh-TW" sz="1200" dirty="0" smtClean="0"/>
              <a:t>8:30~9:00)</a:t>
            </a:r>
            <a:r>
              <a:rPr lang="zh-TW" altLang="en-US" sz="1200" dirty="0" smtClean="0"/>
              <a:t>：這半小時會進行一個盤前</a:t>
            </a:r>
            <a:r>
              <a:rPr lang="zh-TW" altLang="en-US" dirty="0" smtClean="0"/>
              <a:t>試</a:t>
            </a:r>
            <a:r>
              <a:rPr lang="zh-TW" altLang="en-US" dirty="0" smtClean="0"/>
              <a:t>撮</a:t>
            </a:r>
            <a:r>
              <a:rPr lang="zh-TW" altLang="en-US" dirty="0" smtClean="0"/>
              <a:t>和，會</a:t>
            </a:r>
            <a:r>
              <a:rPr lang="zh-TW" altLang="en-US" dirty="0" smtClean="0"/>
              <a:t>依照開盤</a:t>
            </a:r>
            <a:r>
              <a:rPr lang="zh-TW" altLang="en-US" dirty="0" smtClean="0"/>
              <a:t>前的買賣價試</a:t>
            </a:r>
            <a:r>
              <a:rPr lang="zh-TW" altLang="en-US" dirty="0" smtClean="0"/>
              <a:t>撮和今天的</a:t>
            </a:r>
            <a:r>
              <a:rPr lang="zh-TW" altLang="en-US" dirty="0" smtClean="0"/>
              <a:t>開盤價，</a:t>
            </a:r>
            <a:endParaRPr lang="en-US" altLang="zh-TW" dirty="0" smtClean="0"/>
          </a:p>
          <a:p>
            <a:r>
              <a:rPr lang="zh-TW" altLang="en-US" dirty="0" smtClean="0"/>
              <a:t>盤後</a:t>
            </a:r>
            <a:r>
              <a:rPr lang="en-US" altLang="zh-TW" dirty="0" smtClean="0"/>
              <a:t>(1:30~2:30)</a:t>
            </a:r>
            <a:r>
              <a:rPr lang="zh-TW" altLang="en-US" dirty="0" smtClean="0"/>
              <a:t>：可以做零股買賣、定價交易，意思是盤後價格固定了就只能以收盤價做買賣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80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這禮拜一開始有一個新的零股交易制度，就是盤中也可以賣賣零股</a:t>
            </a:r>
            <a:endParaRPr lang="en-US" altLang="zh-TW" dirty="0" smtClean="0"/>
          </a:p>
          <a:p>
            <a:r>
              <a:rPr lang="zh-TW" altLang="en-US" dirty="0" smtClean="0"/>
              <a:t>以前都是盤後才能買賣零股，而且一天只有一次成交機會，不容易買到股票，</a:t>
            </a:r>
            <a:endParaRPr lang="en-US" altLang="zh-TW" dirty="0" smtClean="0"/>
          </a:p>
          <a:p>
            <a:r>
              <a:rPr lang="zh-TW" altLang="en-US" dirty="0" smtClean="0"/>
              <a:t>但是盤中零股制度是每三分鐘撮和一次，一天內大約有</a:t>
            </a:r>
            <a:r>
              <a:rPr lang="en-US" altLang="zh-TW" dirty="0" smtClean="0"/>
              <a:t>87</a:t>
            </a:r>
            <a:r>
              <a:rPr lang="zh-TW" altLang="en-US" dirty="0" smtClean="0"/>
              <a:t>次成交機會，比較容易買到</a:t>
            </a:r>
            <a:endParaRPr lang="en-US" altLang="zh-TW" dirty="0" smtClean="0"/>
          </a:p>
          <a:p>
            <a:r>
              <a:rPr lang="zh-TW" altLang="en-US" dirty="0" smtClean="0"/>
              <a:t>價格優先：如果是買方，出價高的人就會先買到</a:t>
            </a:r>
            <a:endParaRPr lang="en-US" altLang="zh-TW" dirty="0" smtClean="0"/>
          </a:p>
          <a:p>
            <a:r>
              <a:rPr lang="zh-TW" altLang="en-US" dirty="0" smtClean="0"/>
              <a:t>時間優先：如果出價都一樣，就是先下單的人會先買到股票</a:t>
            </a:r>
            <a:endParaRPr lang="en-US" altLang="zh-TW" dirty="0" smtClean="0"/>
          </a:p>
          <a:p>
            <a:r>
              <a:rPr lang="zh-TW" altLang="en-US" dirty="0" smtClean="0"/>
              <a:t>盤後零股一樣是價格優先，但是同價位的話就是隨機抽人而不是先下單的人先買到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600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優點：</a:t>
            </a:r>
            <a:endParaRPr lang="en-US" altLang="zh-TW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dirty="0" smtClean="0"/>
              <a:t>還有可</a:t>
            </a:r>
            <a:r>
              <a:rPr lang="zh-TW" altLang="en-US" sz="1800" dirty="0" smtClean="0"/>
              <a:t>自行決定買賣</a:t>
            </a:r>
            <a:r>
              <a:rPr lang="zh-TW" altLang="en-US" sz="1800" dirty="0" smtClean="0"/>
              <a:t>價格，參與盤中價格的變化</a:t>
            </a:r>
            <a:endParaRPr lang="en-US" altLang="zh-TW" sz="1800" dirty="0" smtClean="0"/>
          </a:p>
          <a:p>
            <a:r>
              <a:rPr lang="zh-TW" altLang="en-US" dirty="0" smtClean="0"/>
              <a:t>但缺點就是最低手續費</a:t>
            </a:r>
            <a:r>
              <a:rPr lang="en-US" altLang="zh-TW" dirty="0" smtClean="0"/>
              <a:t>20</a:t>
            </a:r>
            <a:r>
              <a:rPr lang="zh-TW" altLang="en-US" dirty="0" smtClean="0"/>
              <a:t>的限制，至少要一次買</a:t>
            </a:r>
            <a:r>
              <a:rPr lang="en-US" altLang="zh-TW" dirty="0" smtClean="0"/>
              <a:t>14040</a:t>
            </a:r>
            <a:r>
              <a:rPr lang="zh-TW" altLang="en-US" dirty="0" smtClean="0"/>
              <a:t>的股票才不會虧手續費，</a:t>
            </a:r>
            <a:endParaRPr lang="en-US" altLang="zh-TW" dirty="0" smtClean="0"/>
          </a:p>
          <a:p>
            <a:r>
              <a:rPr lang="zh-TW" altLang="en-US" dirty="0" smtClean="0"/>
              <a:t>而且建議不要</a:t>
            </a:r>
            <a:r>
              <a:rPr lang="zh-TW" altLang="en-US" dirty="0" smtClean="0"/>
              <a:t>短進短</a:t>
            </a:r>
            <a:r>
              <a:rPr lang="zh-TW" altLang="en-US" dirty="0" smtClean="0"/>
              <a:t>出，因為賣出還要多</a:t>
            </a:r>
            <a:r>
              <a:rPr lang="zh-TW" altLang="en-US" dirty="0" smtClean="0"/>
              <a:t>證交稅給</a:t>
            </a:r>
            <a:r>
              <a:rPr lang="zh-TW" altLang="en-US" dirty="0" smtClean="0"/>
              <a:t>政府</a:t>
            </a:r>
            <a:endParaRPr lang="en-US" altLang="zh-TW" dirty="0" smtClean="0"/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但是現在也有些券商推最低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元的手續費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9137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不滿</a:t>
            </a:r>
            <a:r>
              <a:rPr lang="zh-TW" altLang="en-US" dirty="0" smtClean="0"/>
              <a:t>一張就叫做零股</a:t>
            </a:r>
            <a:endParaRPr lang="en-US" altLang="zh-TW" dirty="0" smtClean="0"/>
          </a:p>
          <a:p>
            <a:r>
              <a:rPr lang="zh-TW" altLang="en-US" dirty="0" smtClean="0"/>
              <a:t>我們常看到的股票股價就是一股的</a:t>
            </a:r>
            <a:r>
              <a:rPr lang="zh-TW" altLang="en-US" dirty="0" smtClean="0"/>
              <a:t>價格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1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45i13dEfEVac2IEJT_Nr5Q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8C01-714C-4927-9999-76947049A50E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319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D8F2-CAAF-497C-BE45-15E3F3BE475E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34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811A-932E-4B79-A06B-93085389FF41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87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A71CE-504E-44E6-9C02-E6C8FF9EF8CA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10095345" y="6094740"/>
            <a:ext cx="2290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effectLst/>
                <a:hlinkClick r:id="rId2"/>
              </a:rPr>
              <a:t>引用自柴鼠兄弟 </a:t>
            </a:r>
            <a:r>
              <a:rPr lang="en-US" altLang="zh-TW" sz="1400" dirty="0" err="1" smtClean="0">
                <a:effectLst/>
                <a:hlinkClick r:id="rId2"/>
              </a:rPr>
              <a:t>ZRBros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6431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C69F7-1A1D-4AE9-AA85-5246E65A21E2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894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E11D-6133-42CE-872F-A52037AE573F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69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2D85-3E17-4429-AA01-5BFAA3E932A8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07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6F59-4215-486B-BF5F-FED8058DF112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53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5C3A-F462-4DBD-A398-63713459D874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34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BF2D-27EF-436A-B15A-2B3065E655C4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82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0CCC-1BE8-4EF5-9104-7F0F5F0FAFB2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44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B6E5F-426C-4498-9C0F-E7F336F47D36}" type="datetime1">
              <a:rPr lang="zh-TW" altLang="en-US" smtClean="0"/>
              <a:t>2020/10/29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D339E0EC-ED19-4D3E-8CAD-4AD104AA458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792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EDJ7LBZO4M&amp;list=PLrZrfGLGySze4iKPvxQeEBwKIJ8j1uxC1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hyperlink" Target="https://www.youtube.com/watch?v=os7Q3aFeHU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台股基礎入門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APMITD </a:t>
            </a:r>
            <a:r>
              <a:rPr lang="zh-TW" altLang="en-US" dirty="0" smtClean="0"/>
              <a:t>林瑋鴻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9859" y="167349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交易價格設定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7931" y="1581100"/>
            <a:ext cx="6521605" cy="4351338"/>
          </a:xfrm>
        </p:spPr>
        <p:txBody>
          <a:bodyPr>
            <a:normAutofit/>
          </a:bodyPr>
          <a:lstStyle/>
          <a:p>
            <a:r>
              <a:rPr lang="zh-TW" altLang="en-US" sz="2400" dirty="0"/>
              <a:t>委託交易價格</a:t>
            </a:r>
          </a:p>
          <a:p>
            <a:pPr lvl="1"/>
            <a:r>
              <a:rPr lang="zh-TW" altLang="en-US" sz="2000" dirty="0"/>
              <a:t>限價：限定價格買或賣</a:t>
            </a:r>
            <a:r>
              <a:rPr lang="en-US" altLang="zh-TW" sz="2000" dirty="0"/>
              <a:t>(</a:t>
            </a:r>
            <a:r>
              <a:rPr lang="zh-TW" altLang="en-US" sz="2000" dirty="0"/>
              <a:t>平盤價、漲停價、跌停價</a:t>
            </a:r>
            <a:r>
              <a:rPr lang="en-US" altLang="zh-TW" sz="2000" dirty="0"/>
              <a:t>)</a:t>
            </a:r>
          </a:p>
          <a:p>
            <a:pPr lvl="1"/>
            <a:r>
              <a:rPr lang="zh-TW" altLang="en-US" sz="2000" dirty="0"/>
              <a:t>市價：根據當時市場最新成交價格買或</a:t>
            </a:r>
            <a:r>
              <a:rPr lang="zh-TW" altLang="en-US" sz="2000" dirty="0" smtClean="0"/>
              <a:t>賣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r>
              <a:rPr lang="zh-TW" altLang="en-US" sz="2400" dirty="0" smtClean="0">
                <a:solidFill>
                  <a:srgbClr val="FF0000"/>
                </a:solidFill>
              </a:rPr>
              <a:t>平盤</a:t>
            </a:r>
            <a:r>
              <a:rPr lang="zh-TW" altLang="en-US" sz="2400" dirty="0">
                <a:solidFill>
                  <a:srgbClr val="FF0000"/>
                </a:solidFill>
              </a:rPr>
              <a:t>價</a:t>
            </a:r>
            <a:r>
              <a:rPr lang="zh-TW" altLang="en-US" sz="2400" dirty="0"/>
              <a:t>：前一個交易日最後收盤</a:t>
            </a:r>
            <a:r>
              <a:rPr lang="zh-TW" altLang="en-US" sz="2400" dirty="0" smtClean="0"/>
              <a:t>價格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26" name="Picture 2" descr="https://i.imgur.com/My3Jyk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93" y="3451834"/>
            <a:ext cx="5633673" cy="271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imgur.com/E8o56W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r="18163"/>
          <a:stretch/>
        </p:blipFill>
        <p:spPr bwMode="auto">
          <a:xfrm>
            <a:off x="7226185" y="1228640"/>
            <a:ext cx="2749705" cy="179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7226185" y="779115"/>
            <a:ext cx="1335583" cy="5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 smtClean="0">
                <a:solidFill>
                  <a:srgbClr val="FF0000"/>
                </a:solidFill>
              </a:rPr>
              <a:t>開盤價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1030" name="Picture 6" descr="https://i.imgur.com/F5Q6T7Z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0" r="15871"/>
          <a:stretch/>
        </p:blipFill>
        <p:spPr bwMode="auto">
          <a:xfrm>
            <a:off x="9270381" y="1904104"/>
            <a:ext cx="2921619" cy="19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7226184" y="3875106"/>
            <a:ext cx="1335583" cy="5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solidFill>
                  <a:srgbClr val="FF0000"/>
                </a:solidFill>
              </a:rPr>
              <a:t>收</a:t>
            </a:r>
            <a:r>
              <a:rPr lang="zh-TW" altLang="en-US" sz="2000" dirty="0" smtClean="0">
                <a:solidFill>
                  <a:srgbClr val="FF0000"/>
                </a:solidFill>
              </a:rPr>
              <a:t>盤價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372" y="4366630"/>
            <a:ext cx="3997428" cy="21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內容版面配置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526655"/>
              </p:ext>
            </p:extLst>
          </p:nvPr>
        </p:nvGraphicFramePr>
        <p:xfrm>
          <a:off x="1215889" y="2801858"/>
          <a:ext cx="4766736" cy="1808480"/>
        </p:xfrm>
        <a:graphic>
          <a:graphicData uri="http://schemas.openxmlformats.org/drawingml/2006/table">
            <a:tbl>
              <a:tblPr/>
              <a:tblGrid>
                <a:gridCol w="2385485">
                  <a:extLst>
                    <a:ext uri="{9D8B030D-6E8A-4147-A177-3AD203B41FA5}">
                      <a16:colId xmlns:a16="http://schemas.microsoft.com/office/drawing/2014/main" val="1454608786"/>
                    </a:ext>
                  </a:extLst>
                </a:gridCol>
                <a:gridCol w="2381251">
                  <a:extLst>
                    <a:ext uri="{9D8B030D-6E8A-4147-A177-3AD203B41FA5}">
                      <a16:colId xmlns:a16="http://schemas.microsoft.com/office/drawing/2014/main" val="37773828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TW" altLang="en-US" b="0">
                          <a:effectLst/>
                        </a:rPr>
                        <a:t>股價</a:t>
                      </a:r>
                    </a:p>
                  </a:txBody>
                  <a:tcPr marL="177800" marR="1778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 smtClean="0">
                          <a:effectLst/>
                        </a:rPr>
                        <a:t>跳檔規則</a:t>
                      </a:r>
                      <a:endParaRPr lang="zh-TW" altLang="en-US" b="0" dirty="0">
                        <a:effectLst/>
                      </a:endParaRPr>
                    </a:p>
                  </a:txBody>
                  <a:tcPr marL="177800" marR="1778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06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>
                          <a:effectLst/>
                        </a:rPr>
                        <a:t>10~50</a:t>
                      </a:r>
                    </a:p>
                  </a:txBody>
                  <a:tcPr marL="177800" marR="1778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0">
                          <a:effectLst/>
                        </a:rPr>
                        <a:t>0.05</a:t>
                      </a:r>
                    </a:p>
                  </a:txBody>
                  <a:tcPr marL="177800" marR="1778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701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>
                          <a:effectLst/>
                        </a:rPr>
                        <a:t>50~100</a:t>
                      </a:r>
                    </a:p>
                  </a:txBody>
                  <a:tcPr marL="177800" marR="1778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0">
                          <a:effectLst/>
                        </a:rPr>
                        <a:t>0.1</a:t>
                      </a:r>
                    </a:p>
                  </a:txBody>
                  <a:tcPr marL="177800" marR="1778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06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b="0">
                          <a:effectLst/>
                        </a:rPr>
                        <a:t>100~500</a:t>
                      </a:r>
                    </a:p>
                  </a:txBody>
                  <a:tcPr marL="177800" marR="1778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b="0" dirty="0">
                          <a:effectLst/>
                        </a:rPr>
                        <a:t>0.5</a:t>
                      </a:r>
                    </a:p>
                  </a:txBody>
                  <a:tcPr marL="177800" marR="177800" marT="88900" marB="889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672193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9859" y="167349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交易價格設定 </a:t>
            </a:r>
            <a:r>
              <a:rPr lang="en-US" altLang="zh-TW" dirty="0" smtClean="0"/>
              <a:t>-</a:t>
            </a:r>
            <a:r>
              <a:rPr lang="zh-TW" altLang="en-US" dirty="0"/>
              <a:t>五檔報價</a:t>
            </a:r>
          </a:p>
        </p:txBody>
      </p:sp>
      <p:pic>
        <p:nvPicPr>
          <p:cNvPr id="6146" name="Picture 2" descr="未提供說明。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0" b="10502"/>
          <a:stretch/>
        </p:blipFill>
        <p:spPr bwMode="auto">
          <a:xfrm>
            <a:off x="7144213" y="3533554"/>
            <a:ext cx="4409093" cy="21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未提供說明。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343" r="1" b="82278"/>
          <a:stretch/>
        </p:blipFill>
        <p:spPr bwMode="auto">
          <a:xfrm>
            <a:off x="7144212" y="2732868"/>
            <a:ext cx="4409093" cy="8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239897" y="1600199"/>
            <a:ext cx="87423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委買：投資人想要買進股票掛的價錢，股價越高越容易買到</a:t>
            </a:r>
          </a:p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委賣：投資人想要賣出股票掛的價錢，股價越低越容易賣掉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47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買進成本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87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050" name="Picture 2" descr="https://i.imgur.com/riz3Ld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8" y="4085490"/>
            <a:ext cx="5039251" cy="24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買進成本</a:t>
            </a:r>
            <a:endParaRPr lang="zh-TW" altLang="en-US" sz="2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賣出股款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2050" name="Picture 2" descr="https://i.imgur.com/riz3Ld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8" y="4085490"/>
            <a:ext cx="5039251" cy="24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imgur.com/V9rAOdJ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43" y="4082604"/>
            <a:ext cx="5055220" cy="24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買進成本</a:t>
            </a:r>
            <a:endParaRPr lang="zh-TW" altLang="en-US" sz="2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賣出股款</a:t>
            </a:r>
            <a:endParaRPr lang="zh-TW" altLang="en-US" sz="2400" b="1" dirty="0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6488543" y="3680573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實際收入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殖利率</a:t>
            </a:r>
            <a:r>
              <a:rPr lang="en-US" altLang="zh-TW" dirty="0" smtClean="0"/>
              <a:t>(</a:t>
            </a:r>
            <a:r>
              <a:rPr lang="zh-TW" altLang="en-US" dirty="0"/>
              <a:t>現金殖</a:t>
            </a:r>
            <a:r>
              <a:rPr lang="zh-TW" altLang="en-US" dirty="0" smtClean="0"/>
              <a:t>利率</a:t>
            </a:r>
            <a:r>
              <a:rPr lang="en-US" altLang="zh-TW" dirty="0" smtClean="0"/>
              <a:t>, Dividend </a:t>
            </a:r>
            <a:r>
              <a:rPr lang="en-US" altLang="zh-TW" dirty="0"/>
              <a:t>yield)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6577859" cy="4351338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殖：浮動的</a:t>
            </a:r>
            <a:r>
              <a:rPr lang="zh-TW" altLang="en-US" sz="2000" dirty="0" smtClean="0"/>
              <a:t>意思</a:t>
            </a:r>
            <a:endParaRPr lang="en-US" altLang="zh-TW" sz="2000" dirty="0" smtClean="0"/>
          </a:p>
          <a:p>
            <a:r>
              <a:rPr lang="zh-TW" altLang="en-US" sz="2000" dirty="0" smtClean="0"/>
              <a:t>概念</a:t>
            </a:r>
            <a:r>
              <a:rPr lang="zh-TW" altLang="en-US" sz="2000" dirty="0"/>
              <a:t>：把一筆錢長期投入股市，每年能拿回的</a:t>
            </a:r>
            <a:r>
              <a:rPr lang="zh-TW" altLang="en-US" sz="2000" dirty="0" smtClean="0"/>
              <a:t>利息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zh-TW" altLang="en-US" sz="2000" dirty="0"/>
              <a:t>「現金殖利率」不代表股票的「投資報酬率</a:t>
            </a:r>
            <a:r>
              <a:rPr lang="zh-TW" altLang="en-US" sz="2000" dirty="0" smtClean="0"/>
              <a:t>」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44" y="2726515"/>
            <a:ext cx="2840133" cy="12747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221" y="2757294"/>
            <a:ext cx="2660591" cy="1244000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7678455" y="1257794"/>
            <a:ext cx="3412949" cy="5495069"/>
            <a:chOff x="7189939" y="325677"/>
            <a:chExt cx="3989147" cy="642278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5"/>
            <a:srcRect l="61840" t="3256"/>
            <a:stretch/>
          </p:blipFill>
          <p:spPr>
            <a:xfrm>
              <a:off x="7189939" y="325677"/>
              <a:ext cx="3525685" cy="642278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/>
            <a:srcRect l="35937" t="12467" r="59046"/>
            <a:stretch/>
          </p:blipFill>
          <p:spPr>
            <a:xfrm>
              <a:off x="10715624" y="937157"/>
              <a:ext cx="463462" cy="5811305"/>
            </a:xfrm>
            <a:prstGeom prst="rect">
              <a:avLst/>
            </a:prstGeom>
          </p:spPr>
        </p:pic>
      </p:grpSp>
      <p:sp>
        <p:nvSpPr>
          <p:cNvPr id="6" name="文字方塊 5"/>
          <p:cNvSpPr txBox="1"/>
          <p:nvPr/>
        </p:nvSpPr>
        <p:spPr>
          <a:xfrm>
            <a:off x="9713791" y="852140"/>
            <a:ext cx="173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0056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770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除權</a:t>
            </a:r>
            <a:r>
              <a:rPr lang="zh-TW" altLang="en-US" dirty="0" smtClean="0"/>
              <a:t>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除權息日：集中每年六到九月 </a:t>
            </a:r>
            <a:r>
              <a:rPr lang="en-US" altLang="zh-TW" sz="2000" dirty="0"/>
              <a:t>(</a:t>
            </a:r>
            <a:r>
              <a:rPr lang="zh-TW" altLang="en-US" sz="2000" dirty="0"/>
              <a:t>七八旺季</a:t>
            </a:r>
            <a:r>
              <a:rPr lang="en-US" altLang="zh-TW" sz="2000" dirty="0" smtClean="0"/>
              <a:t>)</a:t>
            </a:r>
          </a:p>
          <a:p>
            <a:endParaRPr lang="en-US" altLang="zh-TW" sz="2000" dirty="0" smtClean="0"/>
          </a:p>
          <a:p>
            <a:r>
              <a:rPr lang="zh-TW" altLang="en-US" sz="2000" dirty="0"/>
              <a:t>除息：配發現金股利，股價扣除相應市值</a:t>
            </a:r>
          </a:p>
          <a:p>
            <a:pPr marL="0" indent="0">
              <a:buNone/>
            </a:pPr>
            <a:r>
              <a:rPr lang="en-US" altLang="zh-TW" sz="2000" dirty="0" smtClean="0"/>
              <a:t>	=&gt; </a:t>
            </a:r>
            <a:r>
              <a:rPr lang="en-US" altLang="zh-TW" sz="2000" dirty="0" smtClean="0">
                <a:solidFill>
                  <a:srgbClr val="FF0000"/>
                </a:solidFill>
              </a:rPr>
              <a:t>1</a:t>
            </a:r>
            <a:r>
              <a:rPr lang="zh-TW" altLang="en-US" sz="2000" dirty="0" smtClean="0">
                <a:solidFill>
                  <a:srgbClr val="FF0000"/>
                </a:solidFill>
              </a:rPr>
              <a:t>元現金股利：每 </a:t>
            </a:r>
            <a:r>
              <a:rPr lang="en-US" altLang="zh-TW" sz="2000" dirty="0" smtClean="0">
                <a:solidFill>
                  <a:srgbClr val="FF0000"/>
                </a:solidFill>
              </a:rPr>
              <a:t>1</a:t>
            </a:r>
            <a:r>
              <a:rPr lang="zh-TW" altLang="en-US" sz="2000" dirty="0" smtClean="0">
                <a:solidFill>
                  <a:srgbClr val="FF0000"/>
                </a:solidFill>
              </a:rPr>
              <a:t>股配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>
                <a:solidFill>
                  <a:srgbClr val="FF0000"/>
                </a:solidFill>
              </a:rPr>
              <a:t>元 現金</a:t>
            </a:r>
            <a:endParaRPr lang="zh-TW" altLang="en-US" sz="2000" dirty="0" smtClean="0">
              <a:solidFill>
                <a:srgbClr val="FF0000"/>
              </a:solidFill>
            </a:endParaRPr>
          </a:p>
          <a:p>
            <a:r>
              <a:rPr lang="zh-TW" altLang="en-US" sz="2000" dirty="0" smtClean="0"/>
              <a:t>除權：發放股票股利，股價扣除相應市值</a:t>
            </a:r>
          </a:p>
          <a:p>
            <a:pPr marL="0" indent="0">
              <a:buNone/>
            </a:pPr>
            <a:r>
              <a:rPr lang="en-US" altLang="zh-TW" sz="2000" dirty="0" smtClean="0"/>
              <a:t>	=&gt; </a:t>
            </a:r>
            <a:r>
              <a:rPr lang="en-US" altLang="zh-TW" sz="2000" dirty="0" smtClean="0">
                <a:solidFill>
                  <a:srgbClr val="FF0000"/>
                </a:solidFill>
              </a:rPr>
              <a:t>1</a:t>
            </a:r>
            <a:r>
              <a:rPr lang="zh-TW" altLang="en-US" sz="2000" dirty="0" smtClean="0">
                <a:solidFill>
                  <a:srgbClr val="FF0000"/>
                </a:solidFill>
              </a:rPr>
              <a:t>元股票股利：每 </a:t>
            </a:r>
            <a:r>
              <a:rPr lang="en-US" altLang="zh-TW" sz="2000" dirty="0" smtClean="0">
                <a:solidFill>
                  <a:srgbClr val="FF0000"/>
                </a:solidFill>
              </a:rPr>
              <a:t>1</a:t>
            </a:r>
            <a:r>
              <a:rPr lang="zh-TW" altLang="en-US" sz="2000" dirty="0" smtClean="0">
                <a:solidFill>
                  <a:srgbClr val="FF0000"/>
                </a:solidFill>
              </a:rPr>
              <a:t>股配</a:t>
            </a:r>
            <a:r>
              <a:rPr lang="en-US" altLang="zh-TW" sz="2000" dirty="0">
                <a:solidFill>
                  <a:srgbClr val="FF0000"/>
                </a:solidFill>
              </a:rPr>
              <a:t>0.1</a:t>
            </a:r>
            <a:r>
              <a:rPr lang="zh-TW" altLang="en-US" sz="2000" dirty="0">
                <a:solidFill>
                  <a:srgbClr val="FF0000"/>
                </a:solidFill>
              </a:rPr>
              <a:t>股 </a:t>
            </a:r>
            <a:r>
              <a:rPr lang="zh-TW" altLang="en-US" sz="2000" dirty="0" smtClean="0">
                <a:solidFill>
                  <a:srgbClr val="FF0000"/>
                </a:solidFill>
              </a:rPr>
              <a:t>股票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2000" dirty="0" smtClean="0"/>
          </a:p>
          <a:p>
            <a:r>
              <a:rPr lang="zh-TW" altLang="en-US" sz="2000" dirty="0" smtClean="0"/>
              <a:t>填權</a:t>
            </a:r>
            <a:r>
              <a:rPr lang="zh-TW" altLang="en-US" sz="2000" dirty="0"/>
              <a:t>息：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811"/>
            <a:ext cx="5845937" cy="211889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492" y="2526092"/>
            <a:ext cx="3630821" cy="24796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937" y="4479695"/>
            <a:ext cx="3798063" cy="15751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719640" y="612723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小心！賺了股息但賠了價差</a:t>
            </a: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2884714" y="762884"/>
            <a:ext cx="2144486" cy="5300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rgbClr val="FF0000"/>
                </a:solidFill>
              </a:rPr>
              <a:t>要改</a:t>
            </a:r>
            <a:r>
              <a:rPr lang="en-US" altLang="zh-TW" sz="3200" dirty="0" smtClean="0">
                <a:solidFill>
                  <a:srgbClr val="FF0000"/>
                </a:solidFill>
              </a:rPr>
              <a:t>!!!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2" y="760293"/>
            <a:ext cx="11411335" cy="55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填息布局法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概念：除息後買進，填息後賣出</a:t>
            </a:r>
            <a:endParaRPr lang="en-US" altLang="zh-TW" sz="2000" dirty="0" smtClean="0"/>
          </a:p>
          <a:p>
            <a:r>
              <a:rPr lang="zh-TW" altLang="en-US" sz="2000" dirty="0"/>
              <a:t>好處：人家花一年時間才領到股利，填息布局法只要在三個月左右的時間就能領到</a:t>
            </a:r>
            <a:r>
              <a:rPr lang="en-US" altLang="zh-TW" sz="2000" dirty="0"/>
              <a:t>6%</a:t>
            </a:r>
            <a:r>
              <a:rPr lang="zh-TW" altLang="en-US" sz="2000" dirty="0"/>
              <a:t>報酬									 </a:t>
            </a:r>
            <a:r>
              <a:rPr lang="zh-TW" altLang="en-US" sz="2000" dirty="0" smtClean="0"/>
              <a:t>        </a:t>
            </a:r>
            <a:r>
              <a:rPr lang="en-US" altLang="zh-TW" sz="2000" dirty="0" smtClean="0"/>
              <a:t>(</a:t>
            </a:r>
            <a:r>
              <a:rPr lang="zh-TW" altLang="en-US" sz="2000" dirty="0"/>
              <a:t>以</a:t>
            </a:r>
            <a:r>
              <a:rPr lang="en-US" altLang="zh-TW" sz="2000" dirty="0"/>
              <a:t>0056</a:t>
            </a:r>
            <a:r>
              <a:rPr lang="zh-TW" altLang="en-US" sz="2000" dirty="0"/>
              <a:t>為例 </a:t>
            </a:r>
            <a:r>
              <a:rPr lang="en-US" altLang="zh-TW" sz="2000" dirty="0" smtClean="0"/>
              <a:t>)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35" y="2994414"/>
            <a:ext cx="5681922" cy="331748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231" y="3599302"/>
            <a:ext cx="4454504" cy="18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0050(</a:t>
            </a:r>
            <a:r>
              <a:rPr lang="zh-TW" altLang="en-US" dirty="0"/>
              <a:t>元大寶來台灣卓越</a:t>
            </a:r>
            <a:r>
              <a:rPr lang="en-US" altLang="zh-TW" dirty="0"/>
              <a:t>50</a:t>
            </a:r>
            <a:r>
              <a:rPr lang="zh-TW" altLang="en-US" dirty="0"/>
              <a:t>指數股票型基金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/>
              <a:t>特色：</a:t>
            </a:r>
          </a:p>
          <a:p>
            <a:pPr lvl="1"/>
            <a:r>
              <a:rPr lang="zh-TW" altLang="en-US" sz="1800" dirty="0"/>
              <a:t>成分股：選擇市值前</a:t>
            </a:r>
            <a:r>
              <a:rPr lang="en-US" altLang="zh-TW" sz="1800" dirty="0"/>
              <a:t>50</a:t>
            </a:r>
            <a:r>
              <a:rPr lang="zh-TW" altLang="en-US" sz="1800" dirty="0"/>
              <a:t>大的</a:t>
            </a:r>
            <a:r>
              <a:rPr lang="zh-TW" altLang="en-US" sz="1800" dirty="0" smtClean="0"/>
              <a:t>公司</a:t>
            </a:r>
            <a:endParaRPr lang="zh-TW" altLang="en-US" sz="1800" dirty="0"/>
          </a:p>
          <a:p>
            <a:pPr lvl="1"/>
            <a:r>
              <a:rPr lang="zh-TW" altLang="en-US" sz="1800" dirty="0"/>
              <a:t>一年配息</a:t>
            </a:r>
            <a:r>
              <a:rPr lang="en-US" altLang="zh-TW" sz="1800" dirty="0"/>
              <a:t>2</a:t>
            </a:r>
            <a:r>
              <a:rPr lang="zh-TW" altLang="en-US" sz="1800" dirty="0"/>
              <a:t>次，</a:t>
            </a:r>
            <a:r>
              <a:rPr lang="zh-TW" altLang="en-US" sz="1800" dirty="0" smtClean="0"/>
              <a:t>低股息</a:t>
            </a:r>
            <a:r>
              <a:rPr lang="en-US" altLang="zh-TW" sz="1800" dirty="0" smtClean="0"/>
              <a:t>(</a:t>
            </a:r>
            <a:r>
              <a:rPr lang="zh-TW" altLang="en-US" sz="1800" dirty="0"/>
              <a:t>平均殖</a:t>
            </a:r>
            <a:r>
              <a:rPr lang="zh-TW" altLang="en-US" sz="1800" dirty="0" smtClean="0"/>
              <a:t>利率</a:t>
            </a:r>
            <a:r>
              <a:rPr lang="en-US" altLang="zh-TW" sz="1800" dirty="0" smtClean="0"/>
              <a:t>3.69</a:t>
            </a:r>
            <a:r>
              <a:rPr lang="en-US" altLang="zh-TW" sz="1800" dirty="0"/>
              <a:t>%)</a:t>
            </a:r>
          </a:p>
          <a:p>
            <a:pPr lvl="1"/>
            <a:r>
              <a:rPr lang="zh-TW" altLang="en-US" sz="1800" dirty="0"/>
              <a:t>價格</a:t>
            </a:r>
            <a:r>
              <a:rPr lang="zh-TW" altLang="en-US" sz="1800" dirty="0" smtClean="0"/>
              <a:t>高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股價</a:t>
            </a:r>
            <a:r>
              <a:rPr lang="en-US" altLang="zh-TW" sz="1800" dirty="0" smtClean="0"/>
              <a:t>103.85)</a:t>
            </a:r>
            <a:endParaRPr lang="en-US" altLang="zh-TW" sz="1800" dirty="0"/>
          </a:p>
          <a:p>
            <a:pPr lvl="1"/>
            <a:r>
              <a:rPr lang="zh-TW" altLang="en-US" sz="1800" dirty="0" smtClean="0"/>
              <a:t>成長股</a:t>
            </a:r>
            <a:endParaRPr lang="en-US" altLang="zh-TW" sz="2000" dirty="0" smtClean="0"/>
          </a:p>
          <a:p>
            <a:r>
              <a:rPr lang="zh-TW" altLang="en-US" sz="2000" dirty="0" smtClean="0"/>
              <a:t>買進時間點：</a:t>
            </a:r>
          </a:p>
          <a:p>
            <a:pPr lvl="1"/>
            <a:r>
              <a:rPr lang="zh-TW" altLang="en-US" sz="1800" dirty="0" smtClean="0"/>
              <a:t>目前高點，</a:t>
            </a:r>
            <a:r>
              <a:rPr lang="zh-TW" altLang="en-US" sz="1800" dirty="0"/>
              <a:t>建議先累積足夠買到</a:t>
            </a:r>
            <a:r>
              <a:rPr lang="en-US" altLang="zh-TW" sz="1800" dirty="0"/>
              <a:t>10</a:t>
            </a:r>
            <a:r>
              <a:rPr lang="zh-TW" altLang="en-US" sz="1800" dirty="0"/>
              <a:t>張的</a:t>
            </a:r>
            <a:r>
              <a:rPr lang="zh-TW" altLang="en-US" sz="1800" dirty="0" smtClean="0"/>
              <a:t>資本</a:t>
            </a:r>
            <a:endParaRPr lang="en-US" altLang="zh-TW" sz="1800" dirty="0" smtClean="0"/>
          </a:p>
          <a:p>
            <a:pPr marL="457200" lvl="1" indent="0">
              <a:buNone/>
            </a:pPr>
            <a:r>
              <a:rPr lang="zh-TW" altLang="en-US" sz="1800" dirty="0" smtClean="0"/>
              <a:t>（</a:t>
            </a:r>
            <a:r>
              <a:rPr lang="en-US" altLang="zh-TW" sz="1800" dirty="0"/>
              <a:t>100</a:t>
            </a:r>
            <a:r>
              <a:rPr lang="zh-TW" altLang="en-US" sz="1800" dirty="0"/>
              <a:t>萬元），再逢低</a:t>
            </a:r>
            <a:r>
              <a:rPr lang="zh-TW" altLang="en-US" sz="1800" dirty="0" smtClean="0"/>
              <a:t>進場</a:t>
            </a:r>
            <a:r>
              <a:rPr lang="en-US" altLang="zh-TW" sz="1800" dirty="0"/>
              <a:t>(</a:t>
            </a:r>
            <a:r>
              <a:rPr lang="zh-TW" altLang="en-US" sz="1800" dirty="0" smtClean="0"/>
              <a:t>股價</a:t>
            </a:r>
            <a:r>
              <a:rPr lang="en-US" altLang="zh-TW" sz="1800" dirty="0" smtClean="0"/>
              <a:t>80</a:t>
            </a:r>
            <a:r>
              <a:rPr lang="zh-TW" altLang="en-US" sz="1800" dirty="0" smtClean="0"/>
              <a:t>左右</a:t>
            </a:r>
            <a:r>
              <a:rPr lang="en-US" altLang="zh-TW" sz="1800" dirty="0" smtClean="0"/>
              <a:t>)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044846" y="6129337"/>
            <a:ext cx="2743200" cy="365125"/>
          </a:xfrm>
        </p:spPr>
        <p:txBody>
          <a:bodyPr/>
          <a:lstStyle/>
          <a:p>
            <a:r>
              <a:rPr lang="zh-TW" altLang="en-US" dirty="0"/>
              <a:t>成長趨勢圖</a:t>
            </a:r>
          </a:p>
          <a:p>
            <a:fld id="{D339E0EC-ED19-4D3E-8CAD-4AD104AA4586}" type="slidenum">
              <a:rPr lang="zh-TW" altLang="en-US" smtClean="0"/>
              <a:t>19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17" y="1459345"/>
            <a:ext cx="4554320" cy="18129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26256" t="26825" r="11689" b="27609"/>
          <a:stretch/>
        </p:blipFill>
        <p:spPr>
          <a:xfrm>
            <a:off x="6041720" y="3730178"/>
            <a:ext cx="6150280" cy="23991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50679" y="320112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佔股比例</a:t>
            </a:r>
          </a:p>
        </p:txBody>
      </p:sp>
    </p:spTree>
    <p:extLst>
      <p:ext uri="{BB962C8B-B14F-4D97-AF65-F5344CB8AC3E}">
        <p14:creationId xmlns:p14="http://schemas.microsoft.com/office/powerpoint/2010/main" val="2793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057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證券開戶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73093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臨櫃：存摺、印章、身分證雙證件</a:t>
            </a:r>
            <a:endParaRPr lang="en-US" altLang="zh-TW" sz="2400" dirty="0" smtClean="0"/>
          </a:p>
          <a:p>
            <a:r>
              <a:rPr lang="zh-TW" altLang="en-US" sz="2400" dirty="0" smtClean="0"/>
              <a:t>線上開戶：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r>
              <a:rPr lang="zh-TW" altLang="en-US" sz="2400" dirty="0"/>
              <a:t>證券商：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dirty="0"/>
              <a:t>跟銀行同體系：可透過一個網銀整合不同資產</a:t>
            </a:r>
            <a:r>
              <a:rPr lang="en-US" altLang="zh-TW" sz="2000" dirty="0"/>
              <a:t>(</a:t>
            </a:r>
            <a:r>
              <a:rPr lang="zh-TW" altLang="en-US" sz="2000" dirty="0"/>
              <a:t>台幣、外幣、證券、基金、黃金、</a:t>
            </a:r>
            <a:r>
              <a:rPr lang="en-US" altLang="zh-TW" sz="2000" dirty="0"/>
              <a:t>ETF)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dirty="0"/>
              <a:t>營業據點多：憑證更新方便、帳戶鎖定問題</a:t>
            </a:r>
            <a:r>
              <a:rPr lang="en-US" altLang="zh-TW" sz="2000" dirty="0"/>
              <a:t>(EX: </a:t>
            </a:r>
            <a:r>
              <a:rPr lang="zh-TW" altLang="en-US" sz="2000" dirty="0"/>
              <a:t>元大、凱基、富邦證券</a:t>
            </a:r>
            <a:r>
              <a:rPr lang="en-US" altLang="zh-TW" sz="2000" dirty="0"/>
              <a:t>)</a:t>
            </a:r>
          </a:p>
          <a:p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851" y="2164833"/>
            <a:ext cx="6044589" cy="21520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963" y="950191"/>
            <a:ext cx="3579287" cy="33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0056(</a:t>
            </a:r>
            <a:r>
              <a:rPr lang="zh-TW" altLang="en-US" sz="3200" dirty="0"/>
              <a:t>元大寶來台灣高股息證券投資信託基金</a:t>
            </a:r>
            <a:r>
              <a:rPr lang="en-US" altLang="zh-TW" sz="3200" dirty="0"/>
              <a:t>, </a:t>
            </a:r>
            <a:r>
              <a:rPr lang="zh-TW" altLang="en-US" sz="3200" dirty="0"/>
              <a:t>元大高股息</a:t>
            </a:r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9789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特色：</a:t>
            </a:r>
          </a:p>
          <a:p>
            <a:pPr lvl="1"/>
            <a:r>
              <a:rPr lang="zh-TW" altLang="en-US" sz="1800" dirty="0"/>
              <a:t>成分股：從台灣 </a:t>
            </a:r>
            <a:r>
              <a:rPr lang="en-US" altLang="zh-TW" sz="1800" dirty="0"/>
              <a:t>50</a:t>
            </a:r>
            <a:r>
              <a:rPr lang="zh-TW" altLang="en-US" sz="1800" dirty="0"/>
              <a:t>（</a:t>
            </a:r>
            <a:r>
              <a:rPr lang="en-US" altLang="zh-TW" sz="1800" dirty="0"/>
              <a:t>0050</a:t>
            </a:r>
            <a:r>
              <a:rPr lang="zh-TW" altLang="en-US" sz="1800" dirty="0"/>
              <a:t>）與台灣中型 </a:t>
            </a:r>
            <a:r>
              <a:rPr lang="en-US" altLang="zh-TW" sz="1800" dirty="0"/>
              <a:t>100</a:t>
            </a:r>
            <a:r>
              <a:rPr lang="zh-TW" altLang="en-US" sz="1800" dirty="0"/>
              <a:t>（</a:t>
            </a:r>
            <a:r>
              <a:rPr lang="en-US" altLang="zh-TW" sz="1800" dirty="0"/>
              <a:t>0051</a:t>
            </a:r>
            <a:r>
              <a:rPr lang="zh-TW" altLang="en-US" sz="1800" dirty="0"/>
              <a:t>）市值前 </a:t>
            </a:r>
            <a:r>
              <a:rPr lang="en-US" altLang="zh-TW" sz="1800" dirty="0"/>
              <a:t>150 </a:t>
            </a:r>
            <a:r>
              <a:rPr lang="zh-TW" altLang="en-US" sz="1800" dirty="0"/>
              <a:t>名的股票中，選出預期未來 </a:t>
            </a:r>
            <a:r>
              <a:rPr lang="en-US" altLang="zh-TW" sz="1800" dirty="0"/>
              <a:t>1 </a:t>
            </a:r>
            <a:r>
              <a:rPr lang="zh-TW" altLang="en-US" sz="1800" dirty="0"/>
              <a:t>年現金殖利率最高的 </a:t>
            </a:r>
            <a:r>
              <a:rPr lang="en-US" altLang="zh-TW" sz="1800" dirty="0"/>
              <a:t>30 </a:t>
            </a:r>
            <a:r>
              <a:rPr lang="zh-TW" altLang="en-US" sz="1800" dirty="0"/>
              <a:t>支股票</a:t>
            </a:r>
          </a:p>
          <a:p>
            <a:pPr lvl="1"/>
            <a:r>
              <a:rPr lang="zh-TW" altLang="en-US" sz="1800" dirty="0" smtClean="0"/>
              <a:t>高股</a:t>
            </a:r>
            <a:r>
              <a:rPr lang="zh-TW" altLang="en-US" sz="1800" dirty="0"/>
              <a:t>息</a:t>
            </a:r>
            <a:r>
              <a:rPr lang="en-US" altLang="zh-TW" sz="1800" dirty="0" smtClean="0"/>
              <a:t>(</a:t>
            </a:r>
            <a:r>
              <a:rPr lang="zh-TW" altLang="en-US" sz="1800" dirty="0"/>
              <a:t>平均殖利率</a:t>
            </a:r>
            <a:r>
              <a:rPr lang="en-US" altLang="zh-TW" sz="1800" dirty="0" smtClean="0"/>
              <a:t>6%)</a:t>
            </a:r>
            <a:endParaRPr lang="zh-TW" altLang="en-US" sz="1800" dirty="0"/>
          </a:p>
          <a:p>
            <a:pPr lvl="1"/>
            <a:r>
              <a:rPr lang="zh-TW" altLang="en-US" sz="1800" dirty="0"/>
              <a:t>股價波動小</a:t>
            </a:r>
            <a:r>
              <a:rPr lang="en-US" altLang="zh-TW" sz="1800" dirty="0"/>
              <a:t>(</a:t>
            </a:r>
            <a:r>
              <a:rPr lang="zh-TW" altLang="en-US" sz="1800" dirty="0"/>
              <a:t>上有天花板，下有地板</a:t>
            </a:r>
            <a:r>
              <a:rPr lang="en-US" altLang="zh-TW" sz="1800" dirty="0" smtClean="0"/>
              <a:t>)</a:t>
            </a:r>
          </a:p>
          <a:p>
            <a:r>
              <a:rPr lang="zh-TW" altLang="en-US" sz="2200" dirty="0"/>
              <a:t>買進時間點：</a:t>
            </a:r>
          </a:p>
          <a:p>
            <a:pPr lvl="1"/>
            <a:r>
              <a:rPr lang="zh-TW" altLang="en-US" sz="1800" dirty="0"/>
              <a:t>除權息旺季前買進</a:t>
            </a:r>
            <a:r>
              <a:rPr lang="zh-TW" altLang="en-US" sz="1800" dirty="0" smtClean="0"/>
              <a:t>，</a:t>
            </a:r>
            <a:r>
              <a:rPr lang="zh-TW" altLang="en-US" sz="1800" dirty="0"/>
              <a:t>除權</a:t>
            </a:r>
            <a:r>
              <a:rPr lang="zh-TW" altLang="en-US" sz="1800" dirty="0" smtClean="0"/>
              <a:t>息</a:t>
            </a:r>
            <a:r>
              <a:rPr lang="zh-TW" altLang="en-US" sz="1800" dirty="0"/>
              <a:t>期間</a:t>
            </a:r>
            <a:r>
              <a:rPr lang="zh-TW" altLang="en-US" sz="1800" dirty="0" smtClean="0"/>
              <a:t>投資人</a:t>
            </a:r>
            <a:r>
              <a:rPr lang="zh-TW" altLang="en-US" sz="1800" dirty="0"/>
              <a:t>在</a:t>
            </a:r>
            <a:r>
              <a:rPr lang="zh-TW" altLang="en-US" sz="1800" dirty="0" smtClean="0"/>
              <a:t>追</a:t>
            </a:r>
            <a:r>
              <a:rPr lang="en-US" altLang="zh-TW" sz="1800" dirty="0"/>
              <a:t/>
            </a:r>
            <a:br>
              <a:rPr lang="en-US" altLang="zh-TW" sz="1800" dirty="0"/>
            </a:br>
            <a:r>
              <a:rPr lang="zh-TW" altLang="en-US" sz="1800" dirty="0" smtClean="0"/>
              <a:t>高</a:t>
            </a:r>
            <a:r>
              <a:rPr lang="zh-TW" altLang="en-US" sz="1800" dirty="0"/>
              <a:t>殖</a:t>
            </a:r>
            <a:r>
              <a:rPr lang="zh-TW" altLang="en-US" sz="1800" dirty="0" smtClean="0"/>
              <a:t>利率個股</a:t>
            </a:r>
            <a:r>
              <a:rPr lang="zh-TW" altLang="en-US" sz="1800" dirty="0"/>
              <a:t>的時候，也會買到</a:t>
            </a:r>
            <a:r>
              <a:rPr lang="en-US" altLang="zh-TW" sz="1800" dirty="0"/>
              <a:t>0056</a:t>
            </a:r>
            <a:r>
              <a:rPr lang="zh-TW" altLang="en-US" sz="1800" dirty="0" smtClean="0"/>
              <a:t>的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r>
              <a:rPr lang="en-US" altLang="zh-TW" sz="1800" dirty="0" smtClean="0"/>
              <a:t>30</a:t>
            </a:r>
            <a:r>
              <a:rPr lang="zh-TW" altLang="en-US" sz="1800" dirty="0"/>
              <a:t>支成分</a:t>
            </a:r>
            <a:r>
              <a:rPr lang="zh-TW" altLang="en-US" sz="1800" dirty="0" smtClean="0"/>
              <a:t>股，</a:t>
            </a:r>
            <a:r>
              <a:rPr lang="en-US" altLang="zh-TW" sz="1800" dirty="0"/>
              <a:t>0056</a:t>
            </a:r>
            <a:r>
              <a:rPr lang="zh-TW" altLang="en-US" sz="1800" dirty="0"/>
              <a:t>的股價就跟著變</a:t>
            </a:r>
            <a:r>
              <a:rPr lang="zh-TW" altLang="en-US" sz="1800" dirty="0" smtClean="0"/>
              <a:t>高</a:t>
            </a:r>
            <a:endParaRPr lang="zh-TW" altLang="en-US" sz="1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26872" t="27083" r="12854" b="27913"/>
          <a:stretch/>
        </p:blipFill>
        <p:spPr>
          <a:xfrm>
            <a:off x="5995792" y="2935917"/>
            <a:ext cx="6196208" cy="24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零和遊戲</a:t>
            </a:r>
            <a:r>
              <a:rPr lang="zh-TW" altLang="en-US" dirty="0"/>
              <a:t>原理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價差操作的本質就是一種零和遊戲</a:t>
            </a:r>
            <a:endParaRPr lang="en-US" altLang="zh-TW" sz="2000" dirty="0" smtClean="0"/>
          </a:p>
          <a:p>
            <a:r>
              <a:rPr lang="zh-TW" altLang="en-US" sz="2000" dirty="0" smtClean="0"/>
              <a:t>零和遊戲：其中一方的收益一定是來自一方的損失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一正一負總和為零</a:t>
            </a:r>
            <a:r>
              <a:rPr lang="en-US" altLang="zh-TW" sz="2000" dirty="0" smtClean="0"/>
              <a:t>)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03" y="3720230"/>
            <a:ext cx="3580046" cy="159113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16" y="3687535"/>
            <a:ext cx="3462403" cy="165652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l="16461" t="24504" r="18492" b="7492"/>
          <a:stretch/>
        </p:blipFill>
        <p:spPr>
          <a:xfrm>
            <a:off x="7780018" y="3399322"/>
            <a:ext cx="4197035" cy="233099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20714" y="5768973"/>
            <a:ext cx="312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=&gt;台灣的散戶有80%都是虧錢</a:t>
            </a: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4831080" y="3022555"/>
            <a:ext cx="2144486" cy="5300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3200" dirty="0" smtClean="0">
                <a:solidFill>
                  <a:srgbClr val="FF0000"/>
                </a:solidFill>
              </a:rPr>
              <a:t>換</a:t>
            </a:r>
            <a:r>
              <a:rPr lang="zh-TW" altLang="en-US" sz="3200" dirty="0">
                <a:solidFill>
                  <a:srgbClr val="FF0000"/>
                </a:solidFill>
              </a:rPr>
              <a:t>圖</a:t>
            </a:r>
            <a:r>
              <a:rPr lang="en-US" altLang="zh-TW" sz="3200" dirty="0" smtClean="0">
                <a:solidFill>
                  <a:srgbClr val="FF0000"/>
                </a:solidFill>
              </a:rPr>
              <a:t>!!!</a:t>
            </a:r>
            <a:endParaRPr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0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投資心態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/>
              <a:t>投資不投機，投機</a:t>
            </a:r>
            <a:r>
              <a:rPr lang="en-US" altLang="zh-TW" sz="2000" dirty="0"/>
              <a:t>10%</a:t>
            </a:r>
            <a:r>
              <a:rPr lang="zh-TW" altLang="en-US" sz="2000" dirty="0"/>
              <a:t>專款專用</a:t>
            </a:r>
            <a:r>
              <a:rPr lang="en-US" altLang="zh-TW" sz="2000" dirty="0"/>
              <a:t>&lt;</a:t>
            </a:r>
            <a:r>
              <a:rPr lang="zh-TW" altLang="en-US" sz="2000" dirty="0"/>
              <a:t>柴鼠兄弟</a:t>
            </a:r>
            <a:r>
              <a:rPr lang="en-US" altLang="zh-TW" sz="2000" dirty="0"/>
              <a:t>&gt;</a:t>
            </a:r>
          </a:p>
          <a:p>
            <a:pPr>
              <a:lnSpc>
                <a:spcPct val="150000"/>
              </a:lnSpc>
            </a:pPr>
            <a:r>
              <a:rPr lang="zh-TW" altLang="en-US" sz="2000" dirty="0"/>
              <a:t>與其炒短線，年輕人更該提高薪資收入，理財還是要靠第一桶金做基礎，年輕人與其把時間花在金融商品上，還是該盡量投資專業能力</a:t>
            </a:r>
            <a:r>
              <a:rPr lang="en-US" altLang="zh-TW" sz="2000" dirty="0"/>
              <a:t>&lt;INSIDE</a:t>
            </a:r>
            <a:r>
              <a:rPr lang="zh-TW" altLang="en-US" sz="2000" dirty="0"/>
              <a:t>主編</a:t>
            </a:r>
            <a:r>
              <a:rPr lang="en-US" altLang="zh-TW" sz="2000" dirty="0"/>
              <a:t>-</a:t>
            </a:r>
            <a:r>
              <a:rPr lang="zh-TW" altLang="en-US" sz="2000" dirty="0"/>
              <a:t>李柏鋒</a:t>
            </a:r>
            <a:r>
              <a:rPr lang="en-US" altLang="zh-TW" sz="2000" dirty="0"/>
              <a:t>&gt;</a:t>
            </a:r>
          </a:p>
          <a:p>
            <a:pPr>
              <a:lnSpc>
                <a:spcPct val="150000"/>
              </a:lnSpc>
            </a:pPr>
            <a:r>
              <a:rPr lang="zh-TW" altLang="en-US" sz="2000" dirty="0"/>
              <a:t>投資不應該有</a:t>
            </a:r>
            <a:r>
              <a:rPr lang="en-US" altLang="zh-TW" sz="2000" dirty="0"/>
              <a:t>all in</a:t>
            </a:r>
            <a:r>
              <a:rPr lang="zh-TW" altLang="en-US" sz="2000" dirty="0"/>
              <a:t>想法</a:t>
            </a:r>
            <a:r>
              <a:rPr lang="en-US" altLang="zh-TW" sz="2000" dirty="0"/>
              <a:t>&lt;</a:t>
            </a:r>
            <a:r>
              <a:rPr lang="zh-TW" altLang="en-US" sz="2000" dirty="0"/>
              <a:t>股癌</a:t>
            </a:r>
            <a:r>
              <a:rPr lang="en-US" altLang="zh-TW" sz="2000" dirty="0"/>
              <a:t>podcast&gt;</a:t>
            </a:r>
          </a:p>
          <a:p>
            <a:pPr>
              <a:lnSpc>
                <a:spcPct val="150000"/>
              </a:lnSpc>
            </a:pPr>
            <a:r>
              <a:rPr lang="zh-TW" altLang="en-US" sz="2000" dirty="0"/>
              <a:t>巴菲特曾說：投資的第一個法則是，永遠不要賠錢，第二個法則是，不要忘記第一個法則。</a:t>
            </a:r>
          </a:p>
          <a:p>
            <a:pPr>
              <a:lnSpc>
                <a:spcPct val="150000"/>
              </a:lnSpc>
            </a:pPr>
            <a:r>
              <a:rPr lang="zh-TW" altLang="en-US" sz="2000" dirty="0"/>
              <a:t>極力避免「金融銷售人員」，市場上只求將產品順利銷售出去，以賺取高額佣金為目標的理財人員佔多數</a:t>
            </a:r>
            <a:r>
              <a:rPr lang="en-US" altLang="zh-TW" sz="2000" dirty="0"/>
              <a:t>&lt;</a:t>
            </a:r>
            <a:r>
              <a:rPr lang="zh-TW" altLang="en-US" sz="2000" dirty="0"/>
              <a:t>阿爾發金融科技有限公司總經理</a:t>
            </a:r>
            <a:r>
              <a:rPr lang="en-US" altLang="zh-TW" sz="2000" dirty="0"/>
              <a:t>&gt;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1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>
                <a:hlinkClick r:id="rId3"/>
              </a:rPr>
              <a:t>股票怎麼買？</a:t>
            </a:r>
            <a:r>
              <a:rPr lang="en-US" altLang="zh-TW" sz="2000" dirty="0">
                <a:hlinkClick r:id="rId3"/>
              </a:rPr>
              <a:t>600</a:t>
            </a:r>
            <a:r>
              <a:rPr lang="zh-TW" altLang="en-US" sz="2000" dirty="0">
                <a:hlinkClick r:id="rId3"/>
              </a:rPr>
              <a:t>秒學完股票交易基礎 </a:t>
            </a:r>
            <a:r>
              <a:rPr lang="en-US" altLang="zh-TW" sz="2000" dirty="0">
                <a:hlinkClick r:id="rId3"/>
              </a:rPr>
              <a:t>| </a:t>
            </a:r>
            <a:r>
              <a:rPr lang="zh-TW" altLang="en-US" sz="2000" dirty="0">
                <a:hlinkClick r:id="rId3"/>
              </a:rPr>
              <a:t>夯翻鼠</a:t>
            </a:r>
            <a:r>
              <a:rPr lang="en-US" altLang="zh-TW" sz="2000" dirty="0">
                <a:hlinkClick r:id="rId3"/>
              </a:rPr>
              <a:t>FQ30 </a:t>
            </a:r>
            <a:r>
              <a:rPr lang="zh-TW" altLang="en-US" sz="2000" dirty="0">
                <a:hlinkClick r:id="rId3"/>
              </a:rPr>
              <a:t>投資理財</a:t>
            </a:r>
            <a:r>
              <a:rPr lang="en-US" altLang="zh-TW" dirty="0" smtClean="0">
                <a:hlinkClick r:id="rId3"/>
              </a:rPr>
              <a:t/>
            </a:r>
            <a:br>
              <a:rPr lang="en-US" altLang="zh-TW" dirty="0" smtClean="0">
                <a:hlinkClick r:id="rId3"/>
              </a:rPr>
            </a:br>
            <a:r>
              <a:rPr lang="en-US" altLang="zh-TW" sz="2000" dirty="0" smtClean="0">
                <a:hlinkClick r:id="rId3"/>
              </a:rPr>
              <a:t>https</a:t>
            </a:r>
            <a:r>
              <a:rPr lang="en-US" altLang="zh-TW" sz="2000" dirty="0">
                <a:hlinkClick r:id="rId3"/>
              </a:rPr>
              <a:t>://</a:t>
            </a:r>
            <a:r>
              <a:rPr lang="en-US" altLang="zh-TW" sz="2000" dirty="0" smtClean="0">
                <a:hlinkClick r:id="rId3"/>
              </a:rPr>
              <a:t>www.youtube.com/watch?v=zEDJ7LBZO4M&amp;list=PLrZrfGLGySze4iKPvxQeEBwKIJ8j1uxC1</a:t>
            </a:r>
            <a:endParaRPr lang="en-US" altLang="zh-TW" sz="2000" dirty="0" smtClean="0"/>
          </a:p>
          <a:p>
            <a:r>
              <a:rPr lang="zh-TW" altLang="en-US" sz="2000" dirty="0"/>
              <a:t>領了股息又想賺價差 用二年十張存股法集滿人生第一個百 </a:t>
            </a:r>
            <a:r>
              <a:rPr lang="en-US" altLang="zh-TW" sz="2000" dirty="0"/>
              <a:t>| </a:t>
            </a:r>
            <a:r>
              <a:rPr lang="zh-TW" altLang="en-US" sz="2000" dirty="0"/>
              <a:t>夯翻鼠</a:t>
            </a:r>
            <a:r>
              <a:rPr lang="en-US" altLang="zh-TW" sz="2000" dirty="0"/>
              <a:t>FQ40 </a:t>
            </a:r>
            <a:r>
              <a:rPr lang="zh-TW" altLang="en-US" sz="2000" dirty="0"/>
              <a:t>存股</a:t>
            </a:r>
            <a:r>
              <a:rPr lang="zh-TW" altLang="en-US" sz="2000" dirty="0" smtClean="0"/>
              <a:t>投資</a:t>
            </a:r>
            <a:r>
              <a:rPr lang="en-US" altLang="zh-TW" sz="2000" dirty="0" smtClean="0">
                <a:hlinkClick r:id="rId4"/>
              </a:rPr>
              <a:t>https</a:t>
            </a:r>
            <a:r>
              <a:rPr lang="en-US" altLang="zh-TW" sz="2000" dirty="0">
                <a:hlinkClick r:id="rId4"/>
              </a:rPr>
              <a:t>://</a:t>
            </a:r>
            <a:r>
              <a:rPr lang="en-US" altLang="zh-TW" sz="2000" dirty="0" smtClean="0">
                <a:hlinkClick r:id="rId4"/>
              </a:rPr>
              <a:t>www.youtube.com/watch?v=os7Q3aFeHUc</a:t>
            </a:r>
            <a:endParaRPr lang="en-US" altLang="zh-TW" sz="2000" dirty="0" smtClean="0"/>
          </a:p>
          <a:p>
            <a:r>
              <a:rPr lang="zh-TW" altLang="en-US" sz="2000" dirty="0"/>
              <a:t>銀行定存怎麼算利息錢？一次搞懂利率</a:t>
            </a:r>
            <a:r>
              <a:rPr lang="en-US" altLang="zh-TW" sz="2000" dirty="0"/>
              <a:t>&amp;</a:t>
            </a:r>
            <a:r>
              <a:rPr lang="zh-TW" altLang="en-US" sz="2000" dirty="0"/>
              <a:t>殖利率 </a:t>
            </a:r>
            <a:r>
              <a:rPr lang="en-US" altLang="zh-TW" sz="2000" dirty="0"/>
              <a:t>| </a:t>
            </a:r>
            <a:r>
              <a:rPr lang="zh-TW" altLang="en-US" sz="2000" dirty="0"/>
              <a:t>夯翻鼠</a:t>
            </a:r>
            <a:r>
              <a:rPr lang="en-US" altLang="zh-TW" sz="2000" dirty="0"/>
              <a:t>FQ1 </a:t>
            </a:r>
            <a:r>
              <a:rPr lang="zh-TW" altLang="en-US" sz="2000" dirty="0"/>
              <a:t>投資</a:t>
            </a:r>
            <a:r>
              <a:rPr lang="zh-TW" altLang="en-US" sz="2000" dirty="0" smtClean="0"/>
              <a:t>理財</a:t>
            </a:r>
            <a:r>
              <a:rPr lang="en-US" altLang="zh-TW" sz="2000" dirty="0" smtClean="0"/>
              <a:t>https</a:t>
            </a:r>
            <a:r>
              <a:rPr lang="en-US" altLang="zh-TW" sz="2000" dirty="0"/>
              <a:t>://www.youtube.com/watch?v=yd3fZRrjzGM&amp;list=PLrZrfGLGySzcZoVhb4idy5B0XI25ZhnF7</a:t>
            </a:r>
            <a:endParaRPr lang="en-US" altLang="zh-TW" sz="2000" dirty="0" smtClean="0"/>
          </a:p>
          <a:p>
            <a:r>
              <a:rPr lang="en-US" altLang="zh-TW" sz="2000" dirty="0"/>
              <a:t> https://nico-invest.com/2020/09/21/skill1/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6" name="Picture 2" descr="Pokemon 的圖片、庫存照片和向量圖| Shuttersto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86" b="84286" l="13462" r="90000">
                        <a14:foregroundMark x1="58462" y1="72143" x2="58462" y2="72143"/>
                        <a14:foregroundMark x1="44231" y1="69643" x2="44231" y2="69643"/>
                        <a14:foregroundMark x1="31538" y1="63571" x2="31538" y2="63571"/>
                        <a14:foregroundMark x1="32692" y1="57500" x2="32692" y2="57500"/>
                        <a14:foregroundMark x1="22308" y1="55000" x2="22308" y2="55000"/>
                        <a14:foregroundMark x1="56154" y1="64286" x2="56154" y2="64286"/>
                        <a14:foregroundMark x1="72308" y1="62143" x2="72308" y2="6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435" y="301519"/>
            <a:ext cx="887970" cy="9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股票交易</a:t>
            </a:r>
            <a:r>
              <a:rPr lang="zh-TW" altLang="en-US" dirty="0"/>
              <a:t>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25966"/>
          <a:stretch/>
        </p:blipFill>
        <p:spPr>
          <a:xfrm>
            <a:off x="2310964" y="2658812"/>
            <a:ext cx="7405422" cy="26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股票交易</a:t>
            </a:r>
            <a:r>
              <a:rPr lang="zh-TW" altLang="en-US" dirty="0" smtClean="0"/>
              <a:t>流程</a:t>
            </a:r>
            <a:r>
              <a:rPr lang="en-US" altLang="zh-TW" dirty="0" smtClean="0"/>
              <a:t>- </a:t>
            </a:r>
            <a:r>
              <a:rPr lang="zh-TW" altLang="en-US" dirty="0" smtClean="0"/>
              <a:t>委託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撮合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委託：透過手機交易</a:t>
            </a:r>
            <a:r>
              <a:rPr lang="zh-TW" altLang="en-US" sz="2000" dirty="0"/>
              <a:t>程式</a:t>
            </a:r>
            <a:r>
              <a:rPr lang="zh-TW" altLang="en-US" sz="2000" dirty="0" smtClean="0"/>
              <a:t>委託券商幫忙買進</a:t>
            </a:r>
            <a:endParaRPr lang="en-US" altLang="zh-TW" sz="2000" dirty="0" smtClean="0"/>
          </a:p>
          <a:p>
            <a:r>
              <a:rPr lang="zh-TW" altLang="en-US" sz="2000" dirty="0" smtClean="0"/>
              <a:t>撮合：電腦在交易市場裡自動尋找想以同價格買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賣的人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024" y="2866354"/>
            <a:ext cx="6484088" cy="314334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148" y="630064"/>
            <a:ext cx="3646104" cy="53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3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股票交易流程</a:t>
            </a:r>
            <a:r>
              <a:rPr lang="en-US" altLang="zh-TW" dirty="0"/>
              <a:t>- </a:t>
            </a:r>
            <a:r>
              <a:rPr lang="zh-TW" altLang="en-US" dirty="0" smtClean="0"/>
              <a:t>交</a:t>
            </a:r>
            <a:r>
              <a:rPr lang="zh-TW" altLang="en-US" dirty="0"/>
              <a:t>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3307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交割：最晚在</a:t>
            </a:r>
            <a:r>
              <a:rPr lang="zh-TW" altLang="en-US" sz="2400" u="sng" dirty="0" smtClean="0"/>
              <a:t>交易日第二天</a:t>
            </a:r>
            <a:r>
              <a:rPr lang="en-US" altLang="zh-TW" sz="2400" u="sng" dirty="0" smtClean="0"/>
              <a:t>10:00a.m.</a:t>
            </a:r>
            <a:r>
              <a:rPr lang="zh-TW" altLang="en-US" sz="2400" u="sng" dirty="0" smtClean="0"/>
              <a:t>前</a:t>
            </a:r>
            <a:r>
              <a:rPr lang="zh-TW" altLang="en-US" sz="2400" dirty="0" smtClean="0"/>
              <a:t>把買股票的錢匯入銀行帳戶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交割戶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違約交割懲罰：帳戶取消、股票被賣還錢、違約金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34" y="3209955"/>
            <a:ext cx="6899532" cy="33289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575" y="3299189"/>
            <a:ext cx="5965087" cy="702105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 rot="2821887">
            <a:off x="9151670" y="2846161"/>
            <a:ext cx="422089" cy="72666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36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台股交易時間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8635" y="1649894"/>
            <a:ext cx="4100623" cy="106140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週一至週五的上班日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9:00~13:30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055" y="1165134"/>
            <a:ext cx="3478500" cy="2139359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4980460" y="671258"/>
            <a:ext cx="6884438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盤中</a:t>
            </a:r>
            <a:r>
              <a:rPr lang="en-US" altLang="zh-TW" sz="2400" dirty="0" smtClean="0"/>
              <a:t>(9:00~13:30) 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>
                <a:solidFill>
                  <a:srgbClr val="FF0000"/>
                </a:solidFill>
              </a:rPr>
              <a:t>個交易單位為</a:t>
            </a:r>
            <a:r>
              <a:rPr lang="en-US" altLang="zh-TW" sz="2000" dirty="0">
                <a:solidFill>
                  <a:srgbClr val="FF0000"/>
                </a:solidFill>
              </a:rPr>
              <a:t>1000</a:t>
            </a:r>
            <a:r>
              <a:rPr lang="zh-TW" altLang="en-US" sz="2000" dirty="0" smtClean="0">
                <a:solidFill>
                  <a:srgbClr val="FF0000"/>
                </a:solidFill>
              </a:rPr>
              <a:t>股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zh-TW" altLang="en-US" sz="2000" dirty="0" smtClean="0">
                <a:solidFill>
                  <a:srgbClr val="FF0000"/>
                </a:solidFill>
              </a:rPr>
              <a:t>一張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7" y="1164257"/>
            <a:ext cx="3529906" cy="21393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t="9741"/>
          <a:stretch/>
        </p:blipFill>
        <p:spPr>
          <a:xfrm>
            <a:off x="6420850" y="4101601"/>
            <a:ext cx="4790521" cy="1989987"/>
          </a:xfrm>
          <a:prstGeom prst="rect">
            <a:avLst/>
          </a:prstGeom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704664" y="3182717"/>
            <a:ext cx="4100623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盤前</a:t>
            </a:r>
            <a:r>
              <a:rPr lang="en-US" altLang="zh-TW" sz="2400" dirty="0" smtClean="0"/>
              <a:t>(8:30~9:00)</a:t>
            </a:r>
            <a:endParaRPr lang="zh-TW" altLang="en-US" sz="2400" dirty="0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6420849" y="3602201"/>
            <a:ext cx="5771151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盤後</a:t>
            </a:r>
            <a:r>
              <a:rPr lang="en-US" altLang="zh-TW" sz="2400" dirty="0" smtClean="0"/>
              <a:t>(13:30~14:30) 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>
                <a:solidFill>
                  <a:srgbClr val="FF0000"/>
                </a:solidFill>
              </a:rPr>
              <a:t>個交易單位</a:t>
            </a:r>
            <a:r>
              <a:rPr lang="zh-TW" altLang="en-US" sz="2000" dirty="0" smtClean="0">
                <a:solidFill>
                  <a:srgbClr val="FF0000"/>
                </a:solidFill>
              </a:rPr>
              <a:t>為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 smtClean="0">
                <a:solidFill>
                  <a:srgbClr val="FF0000"/>
                </a:solidFill>
              </a:rPr>
              <a:t>股</a:t>
            </a:r>
            <a:endParaRPr lang="zh-TW" altLang="en-US" sz="2000" dirty="0">
              <a:solidFill>
                <a:srgbClr val="FF0000"/>
              </a:solidFill>
            </a:endParaRPr>
          </a:p>
          <a:p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58" y="3715417"/>
            <a:ext cx="3961400" cy="26409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9994" y="1748613"/>
            <a:ext cx="461561" cy="7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478" y="38630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零股交易新制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7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47" y="1121067"/>
            <a:ext cx="7752653" cy="35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7478" y="38630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零股交易新制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41420" y="4656189"/>
            <a:ext cx="3824868" cy="1882723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優點：</a:t>
            </a:r>
            <a:endParaRPr lang="en-US" altLang="zh-TW" sz="2400" dirty="0"/>
          </a:p>
          <a:p>
            <a:pPr lvl="1"/>
            <a:r>
              <a:rPr lang="zh-TW" altLang="en-US" sz="1800" dirty="0" smtClean="0"/>
              <a:t>小額投資積少成多</a:t>
            </a:r>
            <a:endParaRPr lang="en-US" altLang="zh-TW" sz="1800" dirty="0" smtClean="0"/>
          </a:p>
          <a:p>
            <a:pPr lvl="1"/>
            <a:r>
              <a:rPr lang="zh-TW" altLang="en-US" sz="1800" dirty="0"/>
              <a:t>不同</a:t>
            </a:r>
            <a:r>
              <a:rPr lang="zh-TW" altLang="en-US" sz="1800" dirty="0" smtClean="0"/>
              <a:t>價位進場可分散風險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較容易成交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流動性高</a:t>
            </a:r>
            <a:r>
              <a:rPr lang="en-US" altLang="zh-TW" sz="1800" dirty="0" smtClean="0"/>
              <a:t>)</a:t>
            </a:r>
          </a:p>
          <a:p>
            <a:pPr lvl="1"/>
            <a:r>
              <a:rPr lang="zh-TW" altLang="en-US" sz="1800" dirty="0" smtClean="0"/>
              <a:t>可自行決定買賣價格</a:t>
            </a:r>
            <a:endParaRPr lang="en-US" altLang="zh-TW" sz="1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547" y="1121067"/>
            <a:ext cx="7752653" cy="352783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95278" y="4656189"/>
            <a:ext cx="38769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缺點</a:t>
            </a:r>
            <a:r>
              <a:rPr lang="zh-TW" altLang="en-US" sz="2400" dirty="0"/>
              <a:t>：</a:t>
            </a:r>
            <a:endParaRPr lang="en-US" altLang="zh-TW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/>
              <a:t>最低手續費</a:t>
            </a:r>
            <a:r>
              <a:rPr lang="en-US" altLang="zh-TW" dirty="0"/>
              <a:t>(</a:t>
            </a:r>
            <a:r>
              <a:rPr lang="zh-TW" altLang="en-US" dirty="0"/>
              <a:t>不要頻繁進出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28156" y="5394853"/>
            <a:ext cx="3998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=&gt; </a:t>
            </a:r>
            <a:r>
              <a:rPr lang="zh-TW" altLang="en-US" dirty="0"/>
              <a:t>至少買：</a:t>
            </a:r>
            <a:r>
              <a:rPr lang="en-US" altLang="zh-TW" dirty="0"/>
              <a:t>$14040*0.1425% = $20.007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219458" y="57592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最低手續費$1: 元大、國泰、統一、新光證券、富邦</a:t>
            </a:r>
          </a:p>
          <a:p>
            <a:r>
              <a:rPr lang="zh-TW" altLang="en-US" dirty="0"/>
              <a:t>、群益、元富</a:t>
            </a:r>
          </a:p>
          <a:p>
            <a:r>
              <a:rPr lang="zh-TW" altLang="en-US" dirty="0"/>
              <a:t>=&gt; 至少買：$702*0.1425% = $1.00035</a:t>
            </a:r>
          </a:p>
        </p:txBody>
      </p:sp>
    </p:spTree>
    <p:extLst>
      <p:ext uri="{BB962C8B-B14F-4D97-AF65-F5344CB8AC3E}">
        <p14:creationId xmlns:p14="http://schemas.microsoft.com/office/powerpoint/2010/main" val="35919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交易單位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14474"/>
            <a:ext cx="10515600" cy="4351338"/>
          </a:xfrm>
        </p:spPr>
        <p:txBody>
          <a:bodyPr/>
          <a:lstStyle/>
          <a:p>
            <a:r>
              <a:rPr lang="zh-TW" altLang="en-US" sz="2400" dirty="0" smtClean="0"/>
              <a:t>正常交易時間</a:t>
            </a:r>
            <a:r>
              <a:rPr lang="en-US" altLang="zh-TW" sz="2000" dirty="0" smtClean="0"/>
              <a:t>(9:00~13:30)</a:t>
            </a:r>
            <a:r>
              <a:rPr lang="zh-TW" altLang="en-US" sz="2400" dirty="0" smtClean="0"/>
              <a:t>以張為單位進行整張交易</a:t>
            </a:r>
            <a:endParaRPr lang="en-US" altLang="zh-TW" sz="2400" dirty="0"/>
          </a:p>
          <a:p>
            <a:r>
              <a:rPr lang="zh-TW" altLang="en-US" sz="2400" dirty="0" smtClean="0"/>
              <a:t>一張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1000</a:t>
            </a:r>
            <a:r>
              <a:rPr lang="zh-TW" altLang="en-US" sz="2400" dirty="0" smtClean="0"/>
              <a:t>股</a:t>
            </a:r>
            <a:endParaRPr lang="en-US" altLang="zh-TW" sz="2400" dirty="0" smtClean="0"/>
          </a:p>
          <a:p>
            <a:r>
              <a:rPr lang="zh-TW" altLang="en-US" sz="2400" dirty="0" smtClean="0"/>
              <a:t>零股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0~999</a:t>
            </a:r>
            <a:r>
              <a:rPr lang="zh-TW" altLang="en-US" sz="2400" dirty="0" smtClean="0"/>
              <a:t>股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877" y="3203931"/>
            <a:ext cx="5732307" cy="27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22620</TotalTime>
  <Words>2533</Words>
  <Application>Microsoft Office PowerPoint</Application>
  <PresentationFormat>寬螢幕</PresentationFormat>
  <Paragraphs>270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-apple-system</vt:lpstr>
      <vt:lpstr>新細明體</vt:lpstr>
      <vt:lpstr>Arial</vt:lpstr>
      <vt:lpstr>Calibri</vt:lpstr>
      <vt:lpstr>Calibri Light</vt:lpstr>
      <vt:lpstr>Symbol</vt:lpstr>
      <vt:lpstr>Wingdings</vt:lpstr>
      <vt:lpstr>Office 佈景主題</vt:lpstr>
      <vt:lpstr>台股基礎入門</vt:lpstr>
      <vt:lpstr>證券開戶</vt:lpstr>
      <vt:lpstr>股票交易流程</vt:lpstr>
      <vt:lpstr>股票交易流程- 委託&amp; 撮合</vt:lpstr>
      <vt:lpstr>股票交易流程- 交割</vt:lpstr>
      <vt:lpstr>台股交易時間</vt:lpstr>
      <vt:lpstr>零股交易新制</vt:lpstr>
      <vt:lpstr>零股交易新制</vt:lpstr>
      <vt:lpstr>交易單位</vt:lpstr>
      <vt:lpstr>交易價格設定</vt:lpstr>
      <vt:lpstr>交易價格設定 -五檔報價</vt:lpstr>
      <vt:lpstr>交易手續費&amp;稅金</vt:lpstr>
      <vt:lpstr>交易手續費&amp;稅金</vt:lpstr>
      <vt:lpstr>交易手續費&amp;稅金</vt:lpstr>
      <vt:lpstr>殖利率(現金殖利率, Dividend yield)</vt:lpstr>
      <vt:lpstr>除權息</vt:lpstr>
      <vt:lpstr>PowerPoint 簡報</vt:lpstr>
      <vt:lpstr>填息布局法</vt:lpstr>
      <vt:lpstr>0050(元大寶來台灣卓越50指數股票型基金)</vt:lpstr>
      <vt:lpstr>0056(元大寶來台灣高股息證券投資信託基金, 元大高股息)</vt:lpstr>
      <vt:lpstr>零和遊戲原理</vt:lpstr>
      <vt:lpstr>投資心態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461</cp:revision>
  <dcterms:created xsi:type="dcterms:W3CDTF">2020-10-10T03:06:52Z</dcterms:created>
  <dcterms:modified xsi:type="dcterms:W3CDTF">2020-10-29T19:20:36Z</dcterms:modified>
</cp:coreProperties>
</file>